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59" r:id="rId2"/>
    <p:sldId id="393" r:id="rId3"/>
    <p:sldId id="372" r:id="rId4"/>
    <p:sldId id="375" r:id="rId5"/>
    <p:sldId id="389" r:id="rId6"/>
    <p:sldId id="391" r:id="rId7"/>
    <p:sldId id="390" r:id="rId8"/>
    <p:sldId id="374" r:id="rId9"/>
    <p:sldId id="392" r:id="rId10"/>
    <p:sldId id="394" r:id="rId11"/>
    <p:sldId id="395" r:id="rId12"/>
    <p:sldId id="396" r:id="rId13"/>
    <p:sldId id="397" r:id="rId14"/>
    <p:sldId id="398" r:id="rId15"/>
    <p:sldId id="399" r:id="rId16"/>
    <p:sldId id="401" r:id="rId17"/>
    <p:sldId id="402" r:id="rId18"/>
    <p:sldId id="403" r:id="rId19"/>
    <p:sldId id="404" r:id="rId20"/>
    <p:sldId id="405" r:id="rId21"/>
    <p:sldId id="406" r:id="rId22"/>
    <p:sldId id="265" r:id="rId23"/>
    <p:sldId id="266" r:id="rId24"/>
    <p:sldId id="267" r:id="rId25"/>
    <p:sldId id="412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409" r:id="rId35"/>
    <p:sldId id="410" r:id="rId36"/>
    <p:sldId id="400" r:id="rId37"/>
    <p:sldId id="408" r:id="rId38"/>
    <p:sldId id="382" r:id="rId39"/>
  </p:sldIdLst>
  <p:sldSz cx="9144000" cy="6858000" type="screen4x3"/>
  <p:notesSz cx="6858000" cy="9737725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1AAAA"/>
    <a:srgbClr val="AFB9C3"/>
    <a:srgbClr val="919BA5"/>
    <a:srgbClr val="D0D3DA"/>
    <a:srgbClr val="A0B6C0"/>
    <a:srgbClr val="FFD5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868" autoAdjust="0"/>
  </p:normalViewPr>
  <p:slideViewPr>
    <p:cSldViewPr>
      <p:cViewPr varScale="1">
        <p:scale>
          <a:sx n="88" d="100"/>
          <a:sy n="88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94" y="-102"/>
      </p:cViewPr>
      <p:guideLst>
        <p:guide orient="horz" pos="306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62BEB-2174-49B5-B6F8-53036F40E7F7}" type="doc">
      <dgm:prSet loTypeId="urn:microsoft.com/office/officeart/2005/8/layout/defaul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C4A33A5-8447-4CCC-BBDD-2AE079F82CE8}">
      <dgm:prSet phldrT="[Text]"/>
      <dgm:spPr/>
      <dgm:t>
        <a:bodyPr/>
        <a:lstStyle/>
        <a:p>
          <a:r>
            <a:rPr lang="en-IN" dirty="0"/>
            <a:t>Pedestrian Detection Hardware Platform with Future Focus</a:t>
          </a:r>
        </a:p>
      </dgm:t>
    </dgm:pt>
    <dgm:pt modelId="{0B0DE279-BEFF-4EBA-A35B-1645AC08FB32}" type="parTrans" cxnId="{F28CF272-924E-409A-8877-A93D7717BC2C}">
      <dgm:prSet/>
      <dgm:spPr/>
      <dgm:t>
        <a:bodyPr/>
        <a:lstStyle/>
        <a:p>
          <a:endParaRPr lang="en-IN"/>
        </a:p>
      </dgm:t>
    </dgm:pt>
    <dgm:pt modelId="{9A516AF3-338F-4151-8F5B-64632C94A60B}" type="sibTrans" cxnId="{F28CF272-924E-409A-8877-A93D7717BC2C}">
      <dgm:prSet/>
      <dgm:spPr/>
      <dgm:t>
        <a:bodyPr/>
        <a:lstStyle/>
        <a:p>
          <a:endParaRPr lang="en-IN"/>
        </a:p>
      </dgm:t>
    </dgm:pt>
    <dgm:pt modelId="{D8093E5B-C403-457B-80C4-9E43A3385389}">
      <dgm:prSet phldrT="[Text]"/>
      <dgm:spPr>
        <a:solidFill>
          <a:schemeClr val="accent2"/>
        </a:solidFill>
      </dgm:spPr>
      <dgm:t>
        <a:bodyPr/>
        <a:lstStyle/>
        <a:p>
          <a:r>
            <a:rPr lang="en-IN" dirty="0"/>
            <a:t>Single Pedestrian Detection – A step in the door approach</a:t>
          </a:r>
        </a:p>
      </dgm:t>
    </dgm:pt>
    <dgm:pt modelId="{A899E5D0-D86D-4312-995B-63F6BA2C60D9}" type="parTrans" cxnId="{65A50043-4A46-44F0-BEB7-438FFE6F5F36}">
      <dgm:prSet/>
      <dgm:spPr/>
      <dgm:t>
        <a:bodyPr/>
        <a:lstStyle/>
        <a:p>
          <a:endParaRPr lang="en-IN"/>
        </a:p>
      </dgm:t>
    </dgm:pt>
    <dgm:pt modelId="{CFAC5F62-86FA-4311-8DA1-74892B0DD984}" type="sibTrans" cxnId="{65A50043-4A46-44F0-BEB7-438FFE6F5F36}">
      <dgm:prSet/>
      <dgm:spPr/>
      <dgm:t>
        <a:bodyPr/>
        <a:lstStyle/>
        <a:p>
          <a:endParaRPr lang="en-IN"/>
        </a:p>
      </dgm:t>
    </dgm:pt>
    <dgm:pt modelId="{54710AAB-5D60-45DD-8CF2-AAD2A7DC03B1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dirty="0"/>
            <a:t>Scalable Thread based Development </a:t>
          </a:r>
        </a:p>
      </dgm:t>
    </dgm:pt>
    <dgm:pt modelId="{18078672-13AC-49B0-8AF4-681946DBEF6C}" type="parTrans" cxnId="{2BACC414-4340-417A-BED7-5CF33720F724}">
      <dgm:prSet/>
      <dgm:spPr/>
      <dgm:t>
        <a:bodyPr/>
        <a:lstStyle/>
        <a:p>
          <a:endParaRPr lang="en-IN"/>
        </a:p>
      </dgm:t>
    </dgm:pt>
    <dgm:pt modelId="{ADFA4C55-6486-4725-93ED-7BC6976E1770}" type="sibTrans" cxnId="{2BACC414-4340-417A-BED7-5CF33720F724}">
      <dgm:prSet/>
      <dgm:spPr/>
      <dgm:t>
        <a:bodyPr/>
        <a:lstStyle/>
        <a:p>
          <a:endParaRPr lang="en-IN"/>
        </a:p>
      </dgm:t>
    </dgm:pt>
    <dgm:pt modelId="{405DB98B-136E-4474-8557-461A484DB803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dirty="0"/>
            <a:t>Non-Intrusive Feature Addition to Existing Platforms</a:t>
          </a:r>
        </a:p>
      </dgm:t>
    </dgm:pt>
    <dgm:pt modelId="{C0FE8AC0-DEFA-4BD8-9128-6BACD82F6876}" type="parTrans" cxnId="{10A53772-8354-4032-8A53-31E91526DBB8}">
      <dgm:prSet/>
      <dgm:spPr/>
      <dgm:t>
        <a:bodyPr/>
        <a:lstStyle/>
        <a:p>
          <a:endParaRPr lang="en-IN"/>
        </a:p>
      </dgm:t>
    </dgm:pt>
    <dgm:pt modelId="{4535689C-C007-4FA6-8C6C-5569075598F5}" type="sibTrans" cxnId="{10A53772-8354-4032-8A53-31E91526DBB8}">
      <dgm:prSet/>
      <dgm:spPr/>
      <dgm:t>
        <a:bodyPr/>
        <a:lstStyle/>
        <a:p>
          <a:endParaRPr lang="en-IN"/>
        </a:p>
      </dgm:t>
    </dgm:pt>
    <dgm:pt modelId="{CADDE2FF-29E1-4168-BFA1-A25A4A3C33E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/>
            <a:t>Common Interfacing</a:t>
          </a:r>
        </a:p>
      </dgm:t>
    </dgm:pt>
    <dgm:pt modelId="{6DD1BC63-6142-4F98-BE34-5EC27B1280CF}" type="parTrans" cxnId="{FACCE86E-F707-4F8A-BDC5-A0A8C07E3C17}">
      <dgm:prSet/>
      <dgm:spPr/>
      <dgm:t>
        <a:bodyPr/>
        <a:lstStyle/>
        <a:p>
          <a:endParaRPr lang="en-IN"/>
        </a:p>
      </dgm:t>
    </dgm:pt>
    <dgm:pt modelId="{8F34AE66-E11E-4F1E-B0CA-AF6AE25FFA4C}" type="sibTrans" cxnId="{FACCE86E-F707-4F8A-BDC5-A0A8C07E3C17}">
      <dgm:prSet/>
      <dgm:spPr/>
      <dgm:t>
        <a:bodyPr/>
        <a:lstStyle/>
        <a:p>
          <a:endParaRPr lang="en-IN"/>
        </a:p>
      </dgm:t>
    </dgm:pt>
    <dgm:pt modelId="{C7DAD9FA-819C-4A14-AFA4-C0633CC24C69}" type="pres">
      <dgm:prSet presAssocID="{7C762BEB-2174-49B5-B6F8-53036F40E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3A05CD-7C7C-4A7E-9C22-C778CE1BF12E}" type="pres">
      <dgm:prSet presAssocID="{0C4A33A5-8447-4CCC-BBDD-2AE079F82CE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84CAA-FF4D-4E79-8108-AD0311848C25}" type="pres">
      <dgm:prSet presAssocID="{9A516AF3-338F-4151-8F5B-64632C94A60B}" presName="sibTrans" presStyleCnt="0"/>
      <dgm:spPr/>
    </dgm:pt>
    <dgm:pt modelId="{98AC8269-3B45-4090-85EF-F6A2AEF2A914}" type="pres">
      <dgm:prSet presAssocID="{D8093E5B-C403-457B-80C4-9E43A3385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A8BCC0-7283-4DE4-A636-B74EFDBAB223}" type="pres">
      <dgm:prSet presAssocID="{CFAC5F62-86FA-4311-8DA1-74892B0DD984}" presName="sibTrans" presStyleCnt="0"/>
      <dgm:spPr/>
    </dgm:pt>
    <dgm:pt modelId="{1AC0D4C4-CB10-42B9-BE8B-4ABF98C40E2E}" type="pres">
      <dgm:prSet presAssocID="{54710AAB-5D60-45DD-8CF2-AAD2A7DC03B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20EDF-1501-4385-8EDF-47FF045161DE}" type="pres">
      <dgm:prSet presAssocID="{ADFA4C55-6486-4725-93ED-7BC6976E1770}" presName="sibTrans" presStyleCnt="0"/>
      <dgm:spPr/>
    </dgm:pt>
    <dgm:pt modelId="{CE4FFFBD-8EBA-4D74-A792-150705DBBEE9}" type="pres">
      <dgm:prSet presAssocID="{405DB98B-136E-4474-8557-461A484DB80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E4020-18B2-45F1-995A-CC330EBEC777}" type="pres">
      <dgm:prSet presAssocID="{4535689C-C007-4FA6-8C6C-5569075598F5}" presName="sibTrans" presStyleCnt="0"/>
      <dgm:spPr/>
    </dgm:pt>
    <dgm:pt modelId="{1C0AB80D-1744-4442-842C-6002C244E9E4}" type="pres">
      <dgm:prSet presAssocID="{CADDE2FF-29E1-4168-BFA1-A25A4A3C33E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A50043-4A46-44F0-BEB7-438FFE6F5F36}" srcId="{7C762BEB-2174-49B5-B6F8-53036F40E7F7}" destId="{D8093E5B-C403-457B-80C4-9E43A3385389}" srcOrd="1" destOrd="0" parTransId="{A899E5D0-D86D-4312-995B-63F6BA2C60D9}" sibTransId="{CFAC5F62-86FA-4311-8DA1-74892B0DD984}"/>
    <dgm:cxn modelId="{7C0C08C2-B148-41A9-9433-BE75217D2983}" type="presOf" srcId="{54710AAB-5D60-45DD-8CF2-AAD2A7DC03B1}" destId="{1AC0D4C4-CB10-42B9-BE8B-4ABF98C40E2E}" srcOrd="0" destOrd="0" presId="urn:microsoft.com/office/officeart/2005/8/layout/default"/>
    <dgm:cxn modelId="{FACCE86E-F707-4F8A-BDC5-A0A8C07E3C17}" srcId="{7C762BEB-2174-49B5-B6F8-53036F40E7F7}" destId="{CADDE2FF-29E1-4168-BFA1-A25A4A3C33EF}" srcOrd="4" destOrd="0" parTransId="{6DD1BC63-6142-4F98-BE34-5EC27B1280CF}" sibTransId="{8F34AE66-E11E-4F1E-B0CA-AF6AE25FFA4C}"/>
    <dgm:cxn modelId="{F9A19C7F-74F4-420A-B343-048C8EF08A12}" type="presOf" srcId="{D8093E5B-C403-457B-80C4-9E43A3385389}" destId="{98AC8269-3B45-4090-85EF-F6A2AEF2A914}" srcOrd="0" destOrd="0" presId="urn:microsoft.com/office/officeart/2005/8/layout/default"/>
    <dgm:cxn modelId="{2BACC414-4340-417A-BED7-5CF33720F724}" srcId="{7C762BEB-2174-49B5-B6F8-53036F40E7F7}" destId="{54710AAB-5D60-45DD-8CF2-AAD2A7DC03B1}" srcOrd="2" destOrd="0" parTransId="{18078672-13AC-49B0-8AF4-681946DBEF6C}" sibTransId="{ADFA4C55-6486-4725-93ED-7BC6976E1770}"/>
    <dgm:cxn modelId="{F28CF272-924E-409A-8877-A93D7717BC2C}" srcId="{7C762BEB-2174-49B5-B6F8-53036F40E7F7}" destId="{0C4A33A5-8447-4CCC-BBDD-2AE079F82CE8}" srcOrd="0" destOrd="0" parTransId="{0B0DE279-BEFF-4EBA-A35B-1645AC08FB32}" sibTransId="{9A516AF3-338F-4151-8F5B-64632C94A60B}"/>
    <dgm:cxn modelId="{E2C4EADC-6E15-4DA9-83D1-9434623A7718}" type="presOf" srcId="{CADDE2FF-29E1-4168-BFA1-A25A4A3C33EF}" destId="{1C0AB80D-1744-4442-842C-6002C244E9E4}" srcOrd="0" destOrd="0" presId="urn:microsoft.com/office/officeart/2005/8/layout/default"/>
    <dgm:cxn modelId="{10A53772-8354-4032-8A53-31E91526DBB8}" srcId="{7C762BEB-2174-49B5-B6F8-53036F40E7F7}" destId="{405DB98B-136E-4474-8557-461A484DB803}" srcOrd="3" destOrd="0" parTransId="{C0FE8AC0-DEFA-4BD8-9128-6BACD82F6876}" sibTransId="{4535689C-C007-4FA6-8C6C-5569075598F5}"/>
    <dgm:cxn modelId="{BBB50520-C812-49BF-B8A9-D2409CEFD3B0}" type="presOf" srcId="{0C4A33A5-8447-4CCC-BBDD-2AE079F82CE8}" destId="{F83A05CD-7C7C-4A7E-9C22-C778CE1BF12E}" srcOrd="0" destOrd="0" presId="urn:microsoft.com/office/officeart/2005/8/layout/default"/>
    <dgm:cxn modelId="{0A2E5998-8795-4854-ABE1-39BB432BCD04}" type="presOf" srcId="{7C762BEB-2174-49B5-B6F8-53036F40E7F7}" destId="{C7DAD9FA-819C-4A14-AFA4-C0633CC24C69}" srcOrd="0" destOrd="0" presId="urn:microsoft.com/office/officeart/2005/8/layout/default"/>
    <dgm:cxn modelId="{DFB0096B-3E23-44C2-8E4D-3F0321CD4CCB}" type="presOf" srcId="{405DB98B-136E-4474-8557-461A484DB803}" destId="{CE4FFFBD-8EBA-4D74-A792-150705DBBEE9}" srcOrd="0" destOrd="0" presId="urn:microsoft.com/office/officeart/2005/8/layout/default"/>
    <dgm:cxn modelId="{97F7F381-053C-43F6-873C-CBEF15FA1B9E}" type="presParOf" srcId="{C7DAD9FA-819C-4A14-AFA4-C0633CC24C69}" destId="{F83A05CD-7C7C-4A7E-9C22-C778CE1BF12E}" srcOrd="0" destOrd="0" presId="urn:microsoft.com/office/officeart/2005/8/layout/default"/>
    <dgm:cxn modelId="{715EE254-2219-4EB7-BA88-D8D1BC8A15DF}" type="presParOf" srcId="{C7DAD9FA-819C-4A14-AFA4-C0633CC24C69}" destId="{28284CAA-FF4D-4E79-8108-AD0311848C25}" srcOrd="1" destOrd="0" presId="urn:microsoft.com/office/officeart/2005/8/layout/default"/>
    <dgm:cxn modelId="{9D88FF3B-B825-48EA-A054-456DDE852F56}" type="presParOf" srcId="{C7DAD9FA-819C-4A14-AFA4-C0633CC24C69}" destId="{98AC8269-3B45-4090-85EF-F6A2AEF2A914}" srcOrd="2" destOrd="0" presId="urn:microsoft.com/office/officeart/2005/8/layout/default"/>
    <dgm:cxn modelId="{FD92D540-0539-4026-AF5C-0EE319ADD1D7}" type="presParOf" srcId="{C7DAD9FA-819C-4A14-AFA4-C0633CC24C69}" destId="{36A8BCC0-7283-4DE4-A636-B74EFDBAB223}" srcOrd="3" destOrd="0" presId="urn:microsoft.com/office/officeart/2005/8/layout/default"/>
    <dgm:cxn modelId="{C8DB688C-06AF-4A95-8D49-48A1C9BFC3C8}" type="presParOf" srcId="{C7DAD9FA-819C-4A14-AFA4-C0633CC24C69}" destId="{1AC0D4C4-CB10-42B9-BE8B-4ABF98C40E2E}" srcOrd="4" destOrd="0" presId="urn:microsoft.com/office/officeart/2005/8/layout/default"/>
    <dgm:cxn modelId="{D643A899-0E95-4A52-9405-6F1FE59DD6FF}" type="presParOf" srcId="{C7DAD9FA-819C-4A14-AFA4-C0633CC24C69}" destId="{29B20EDF-1501-4385-8EDF-47FF045161DE}" srcOrd="5" destOrd="0" presId="urn:microsoft.com/office/officeart/2005/8/layout/default"/>
    <dgm:cxn modelId="{50E4E356-D391-40A5-8912-2C23FB5E884B}" type="presParOf" srcId="{C7DAD9FA-819C-4A14-AFA4-C0633CC24C69}" destId="{CE4FFFBD-8EBA-4D74-A792-150705DBBEE9}" srcOrd="6" destOrd="0" presId="urn:microsoft.com/office/officeart/2005/8/layout/default"/>
    <dgm:cxn modelId="{FCCCAA34-1CAF-4354-8C57-2262551587E4}" type="presParOf" srcId="{C7DAD9FA-819C-4A14-AFA4-C0633CC24C69}" destId="{0A3E4020-18B2-45F1-995A-CC330EBEC777}" srcOrd="7" destOrd="0" presId="urn:microsoft.com/office/officeart/2005/8/layout/default"/>
    <dgm:cxn modelId="{69DABB82-9117-4AFE-8658-30AC9E20BCFF}" type="presParOf" srcId="{C7DAD9FA-819C-4A14-AFA4-C0633CC24C69}" destId="{1C0AB80D-1744-4442-842C-6002C244E9E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017B3-2BA6-43FF-9D70-B76DDF0C0AD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BA4FA44-E17F-4390-9DD6-509B936EC8C2}">
      <dgm:prSet phldrT="[Text]"/>
      <dgm:spPr/>
      <dgm:t>
        <a:bodyPr/>
        <a:lstStyle/>
        <a:p>
          <a:r>
            <a:rPr lang="en-IN" dirty="0"/>
            <a:t>Study of Algorithms</a:t>
          </a:r>
        </a:p>
      </dgm:t>
    </dgm:pt>
    <dgm:pt modelId="{EF50107C-76B7-4134-99B7-243D005EEF60}" type="parTrans" cxnId="{85CA80D9-8031-4862-BE56-E8876A9CFE63}">
      <dgm:prSet/>
      <dgm:spPr/>
      <dgm:t>
        <a:bodyPr/>
        <a:lstStyle/>
        <a:p>
          <a:endParaRPr lang="en-IN"/>
        </a:p>
      </dgm:t>
    </dgm:pt>
    <dgm:pt modelId="{B121E568-B08C-47A0-BBBB-5CB71577F8DA}" type="sibTrans" cxnId="{85CA80D9-8031-4862-BE56-E8876A9CFE63}">
      <dgm:prSet/>
      <dgm:spPr/>
      <dgm:t>
        <a:bodyPr/>
        <a:lstStyle/>
        <a:p>
          <a:endParaRPr lang="en-IN"/>
        </a:p>
      </dgm:t>
    </dgm:pt>
    <dgm:pt modelId="{4DF2E42B-9294-43DF-A7E7-CB9FFF876001}">
      <dgm:prSet phldrT="[Text]"/>
      <dgm:spPr/>
      <dgm:t>
        <a:bodyPr/>
        <a:lstStyle/>
        <a:p>
          <a:r>
            <a:rPr lang="en-IN" dirty="0"/>
            <a:t>Analysis of Hardware Platforms</a:t>
          </a:r>
        </a:p>
      </dgm:t>
    </dgm:pt>
    <dgm:pt modelId="{CDB9904F-9CA8-4E25-9BDC-CA44E19CC922}" type="parTrans" cxnId="{FCBFD468-24CF-4523-81A9-8DACD46073D7}">
      <dgm:prSet/>
      <dgm:spPr/>
      <dgm:t>
        <a:bodyPr/>
        <a:lstStyle/>
        <a:p>
          <a:endParaRPr lang="en-IN"/>
        </a:p>
      </dgm:t>
    </dgm:pt>
    <dgm:pt modelId="{D6F01F7C-1754-4F31-B2A6-2E3A24DD834A}" type="sibTrans" cxnId="{FCBFD468-24CF-4523-81A9-8DACD46073D7}">
      <dgm:prSet/>
      <dgm:spPr/>
      <dgm:t>
        <a:bodyPr/>
        <a:lstStyle/>
        <a:p>
          <a:endParaRPr lang="en-IN"/>
        </a:p>
      </dgm:t>
    </dgm:pt>
    <dgm:pt modelId="{2A8BC87C-71AD-4600-8EAD-51CEF92B9F79}">
      <dgm:prSet phldrT="[Text]"/>
      <dgm:spPr/>
      <dgm:t>
        <a:bodyPr/>
        <a:lstStyle/>
        <a:p>
          <a:r>
            <a:rPr lang="en-IN" dirty="0"/>
            <a:t>Redefining of Goals</a:t>
          </a:r>
        </a:p>
      </dgm:t>
    </dgm:pt>
    <dgm:pt modelId="{722A36AF-3785-45B0-AE7D-AC45DA95140A}" type="parTrans" cxnId="{AB927F87-852F-4136-ACD2-B6B3A87691A4}">
      <dgm:prSet/>
      <dgm:spPr/>
      <dgm:t>
        <a:bodyPr/>
        <a:lstStyle/>
        <a:p>
          <a:endParaRPr lang="en-IN"/>
        </a:p>
      </dgm:t>
    </dgm:pt>
    <dgm:pt modelId="{8755DC97-0357-482D-AC1F-04276443E6E8}" type="sibTrans" cxnId="{AB927F87-852F-4136-ACD2-B6B3A87691A4}">
      <dgm:prSet/>
      <dgm:spPr/>
      <dgm:t>
        <a:bodyPr/>
        <a:lstStyle/>
        <a:p>
          <a:endParaRPr lang="en-IN"/>
        </a:p>
      </dgm:t>
    </dgm:pt>
    <dgm:pt modelId="{70720B6A-0E9E-453C-B409-E07EE555BBD4}">
      <dgm:prSet phldrT="[Text]"/>
      <dgm:spPr/>
      <dgm:t>
        <a:bodyPr/>
        <a:lstStyle/>
        <a:p>
          <a:r>
            <a:rPr lang="en-IN" dirty="0"/>
            <a:t>Effort Estimation, Expert Review</a:t>
          </a:r>
        </a:p>
      </dgm:t>
    </dgm:pt>
    <dgm:pt modelId="{248BA592-6139-4DFA-8559-FA85BDE54B37}" type="parTrans" cxnId="{CB23BCBE-40F6-44AA-8769-FAA8775BC4C9}">
      <dgm:prSet/>
      <dgm:spPr/>
      <dgm:t>
        <a:bodyPr/>
        <a:lstStyle/>
        <a:p>
          <a:endParaRPr lang="en-IN"/>
        </a:p>
      </dgm:t>
    </dgm:pt>
    <dgm:pt modelId="{10AACDE6-AA13-40C3-A8B9-544CCA786897}" type="sibTrans" cxnId="{CB23BCBE-40F6-44AA-8769-FAA8775BC4C9}">
      <dgm:prSet/>
      <dgm:spPr/>
      <dgm:t>
        <a:bodyPr/>
        <a:lstStyle/>
        <a:p>
          <a:endParaRPr lang="en-IN"/>
        </a:p>
      </dgm:t>
    </dgm:pt>
    <dgm:pt modelId="{260F845A-D515-46B9-A39C-6F1C2ACB90C6}" type="pres">
      <dgm:prSet presAssocID="{6BB017B3-2BA6-43FF-9D70-B76DDF0C0ADA}" presName="CompostProcess" presStyleCnt="0">
        <dgm:presLayoutVars>
          <dgm:dir/>
          <dgm:resizeHandles val="exact"/>
        </dgm:presLayoutVars>
      </dgm:prSet>
      <dgm:spPr/>
    </dgm:pt>
    <dgm:pt modelId="{9B9FC908-E2BC-4651-BE8B-4C02EA31D448}" type="pres">
      <dgm:prSet presAssocID="{6BB017B3-2BA6-43FF-9D70-B76DDF0C0ADA}" presName="arrow" presStyleLbl="bgShp" presStyleIdx="0" presStyleCnt="1"/>
      <dgm:spPr/>
    </dgm:pt>
    <dgm:pt modelId="{2567BCD8-EF99-46F6-846D-FE3D53F07582}" type="pres">
      <dgm:prSet presAssocID="{6BB017B3-2BA6-43FF-9D70-B76DDF0C0ADA}" presName="linearProcess" presStyleCnt="0"/>
      <dgm:spPr/>
    </dgm:pt>
    <dgm:pt modelId="{205A9225-FE55-4DCE-8076-3DA52CBA0D57}" type="pres">
      <dgm:prSet presAssocID="{8BA4FA44-E17F-4390-9DD6-509B936EC8C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E3831-0576-47C2-B9D9-805AEDDDFB4E}" type="pres">
      <dgm:prSet presAssocID="{B121E568-B08C-47A0-BBBB-5CB71577F8DA}" presName="sibTrans" presStyleCnt="0"/>
      <dgm:spPr/>
    </dgm:pt>
    <dgm:pt modelId="{2323377B-58C3-4E35-BE88-E72826371F69}" type="pres">
      <dgm:prSet presAssocID="{4DF2E42B-9294-43DF-A7E7-CB9FFF876001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5FB55-8815-466C-926D-2A243BE98C11}" type="pres">
      <dgm:prSet presAssocID="{D6F01F7C-1754-4F31-B2A6-2E3A24DD834A}" presName="sibTrans" presStyleCnt="0"/>
      <dgm:spPr/>
    </dgm:pt>
    <dgm:pt modelId="{621B21E7-BBA2-446A-B5FB-89008DFDFC33}" type="pres">
      <dgm:prSet presAssocID="{70720B6A-0E9E-453C-B409-E07EE555BBD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B6417-6E2E-4870-81BB-EC70A5BED85E}" type="pres">
      <dgm:prSet presAssocID="{10AACDE6-AA13-40C3-A8B9-544CCA786897}" presName="sibTrans" presStyleCnt="0"/>
      <dgm:spPr/>
    </dgm:pt>
    <dgm:pt modelId="{8BC71A3D-1B5A-4885-97C5-8C04FF03FE5F}" type="pres">
      <dgm:prSet presAssocID="{2A8BC87C-71AD-4600-8EAD-51CEF92B9F79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CA80D9-8031-4862-BE56-E8876A9CFE63}" srcId="{6BB017B3-2BA6-43FF-9D70-B76DDF0C0ADA}" destId="{8BA4FA44-E17F-4390-9DD6-509B936EC8C2}" srcOrd="0" destOrd="0" parTransId="{EF50107C-76B7-4134-99B7-243D005EEF60}" sibTransId="{B121E568-B08C-47A0-BBBB-5CB71577F8DA}"/>
    <dgm:cxn modelId="{CB23BCBE-40F6-44AA-8769-FAA8775BC4C9}" srcId="{6BB017B3-2BA6-43FF-9D70-B76DDF0C0ADA}" destId="{70720B6A-0E9E-453C-B409-E07EE555BBD4}" srcOrd="2" destOrd="0" parTransId="{248BA592-6139-4DFA-8559-FA85BDE54B37}" sibTransId="{10AACDE6-AA13-40C3-A8B9-544CCA786897}"/>
    <dgm:cxn modelId="{812CADF0-3F4E-48B3-B993-8278736A1487}" type="presOf" srcId="{6BB017B3-2BA6-43FF-9D70-B76DDF0C0ADA}" destId="{260F845A-D515-46B9-A39C-6F1C2ACB90C6}" srcOrd="0" destOrd="0" presId="urn:microsoft.com/office/officeart/2005/8/layout/hProcess9"/>
    <dgm:cxn modelId="{FCBFD468-24CF-4523-81A9-8DACD46073D7}" srcId="{6BB017B3-2BA6-43FF-9D70-B76DDF0C0ADA}" destId="{4DF2E42B-9294-43DF-A7E7-CB9FFF876001}" srcOrd="1" destOrd="0" parTransId="{CDB9904F-9CA8-4E25-9BDC-CA44E19CC922}" sibTransId="{D6F01F7C-1754-4F31-B2A6-2E3A24DD834A}"/>
    <dgm:cxn modelId="{1B83CC5A-8C5A-4B76-A11C-B9F8E879E966}" type="presOf" srcId="{2A8BC87C-71AD-4600-8EAD-51CEF92B9F79}" destId="{8BC71A3D-1B5A-4885-97C5-8C04FF03FE5F}" srcOrd="0" destOrd="0" presId="urn:microsoft.com/office/officeart/2005/8/layout/hProcess9"/>
    <dgm:cxn modelId="{AB927F87-852F-4136-ACD2-B6B3A87691A4}" srcId="{6BB017B3-2BA6-43FF-9D70-B76DDF0C0ADA}" destId="{2A8BC87C-71AD-4600-8EAD-51CEF92B9F79}" srcOrd="3" destOrd="0" parTransId="{722A36AF-3785-45B0-AE7D-AC45DA95140A}" sibTransId="{8755DC97-0357-482D-AC1F-04276443E6E8}"/>
    <dgm:cxn modelId="{A7746677-6C02-47AF-A1F0-61F4718CC16B}" type="presOf" srcId="{70720B6A-0E9E-453C-B409-E07EE555BBD4}" destId="{621B21E7-BBA2-446A-B5FB-89008DFDFC33}" srcOrd="0" destOrd="0" presId="urn:microsoft.com/office/officeart/2005/8/layout/hProcess9"/>
    <dgm:cxn modelId="{C5F4BE64-05B4-437F-BB0F-998BB3E19B05}" type="presOf" srcId="{8BA4FA44-E17F-4390-9DD6-509B936EC8C2}" destId="{205A9225-FE55-4DCE-8076-3DA52CBA0D57}" srcOrd="0" destOrd="0" presId="urn:microsoft.com/office/officeart/2005/8/layout/hProcess9"/>
    <dgm:cxn modelId="{439A0CCC-8B71-40FA-BFAB-325989C79AEB}" type="presOf" srcId="{4DF2E42B-9294-43DF-A7E7-CB9FFF876001}" destId="{2323377B-58C3-4E35-BE88-E72826371F69}" srcOrd="0" destOrd="0" presId="urn:microsoft.com/office/officeart/2005/8/layout/hProcess9"/>
    <dgm:cxn modelId="{DB6E8305-2E14-4B47-8ED2-A0A32DBF310C}" type="presParOf" srcId="{260F845A-D515-46B9-A39C-6F1C2ACB90C6}" destId="{9B9FC908-E2BC-4651-BE8B-4C02EA31D448}" srcOrd="0" destOrd="0" presId="urn:microsoft.com/office/officeart/2005/8/layout/hProcess9"/>
    <dgm:cxn modelId="{894867C6-DA1B-4543-A0D6-3A450E58BBA6}" type="presParOf" srcId="{260F845A-D515-46B9-A39C-6F1C2ACB90C6}" destId="{2567BCD8-EF99-46F6-846D-FE3D53F07582}" srcOrd="1" destOrd="0" presId="urn:microsoft.com/office/officeart/2005/8/layout/hProcess9"/>
    <dgm:cxn modelId="{4005BF31-C1BA-48DE-912C-372EE013EDB4}" type="presParOf" srcId="{2567BCD8-EF99-46F6-846D-FE3D53F07582}" destId="{205A9225-FE55-4DCE-8076-3DA52CBA0D57}" srcOrd="0" destOrd="0" presId="urn:microsoft.com/office/officeart/2005/8/layout/hProcess9"/>
    <dgm:cxn modelId="{A5D53906-3BD5-44A5-A02B-02043FEC04E3}" type="presParOf" srcId="{2567BCD8-EF99-46F6-846D-FE3D53F07582}" destId="{6FAE3831-0576-47C2-B9D9-805AEDDDFB4E}" srcOrd="1" destOrd="0" presId="urn:microsoft.com/office/officeart/2005/8/layout/hProcess9"/>
    <dgm:cxn modelId="{F925AE19-13D5-42D5-A555-A6AB06687F18}" type="presParOf" srcId="{2567BCD8-EF99-46F6-846D-FE3D53F07582}" destId="{2323377B-58C3-4E35-BE88-E72826371F69}" srcOrd="2" destOrd="0" presId="urn:microsoft.com/office/officeart/2005/8/layout/hProcess9"/>
    <dgm:cxn modelId="{B239D2FD-772B-4172-8C8F-0078C9DA4EDE}" type="presParOf" srcId="{2567BCD8-EF99-46F6-846D-FE3D53F07582}" destId="{0E75FB55-8815-466C-926D-2A243BE98C11}" srcOrd="3" destOrd="0" presId="urn:microsoft.com/office/officeart/2005/8/layout/hProcess9"/>
    <dgm:cxn modelId="{C47C8976-4645-46E0-B969-FECE6F162459}" type="presParOf" srcId="{2567BCD8-EF99-46F6-846D-FE3D53F07582}" destId="{621B21E7-BBA2-446A-B5FB-89008DFDFC33}" srcOrd="4" destOrd="0" presId="urn:microsoft.com/office/officeart/2005/8/layout/hProcess9"/>
    <dgm:cxn modelId="{FC5B520A-B7ED-4ED5-B887-1611BBB4248A}" type="presParOf" srcId="{2567BCD8-EF99-46F6-846D-FE3D53F07582}" destId="{BFAB6417-6E2E-4870-81BB-EC70A5BED85E}" srcOrd="5" destOrd="0" presId="urn:microsoft.com/office/officeart/2005/8/layout/hProcess9"/>
    <dgm:cxn modelId="{1565BBDF-3CBD-476D-8389-430E14324AAD}" type="presParOf" srcId="{2567BCD8-EF99-46F6-846D-FE3D53F07582}" destId="{8BC71A3D-1B5A-4885-97C5-8C04FF03FE5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A05CD-7C7C-4A7E-9C22-C778CE1BF12E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Pedestrian Detection Hardware Platform with Future Focus</a:t>
          </a:r>
        </a:p>
      </dsp:txBody>
      <dsp:txXfrm>
        <a:off x="916483" y="1984"/>
        <a:ext cx="2030015" cy="1218009"/>
      </dsp:txXfrm>
    </dsp:sp>
    <dsp:sp modelId="{98AC8269-3B45-4090-85EF-F6A2AEF2A914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Single Pedestrian Detection – A step in the door approach</a:t>
          </a:r>
        </a:p>
      </dsp:txBody>
      <dsp:txXfrm>
        <a:off x="3149500" y="1984"/>
        <a:ext cx="2030015" cy="1218009"/>
      </dsp:txXfrm>
    </dsp:sp>
    <dsp:sp modelId="{1AC0D4C4-CB10-42B9-BE8B-4ABF98C40E2E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Scalable Thread based Development </a:t>
          </a:r>
        </a:p>
      </dsp:txBody>
      <dsp:txXfrm>
        <a:off x="916483" y="1422995"/>
        <a:ext cx="2030015" cy="1218009"/>
      </dsp:txXfrm>
    </dsp:sp>
    <dsp:sp modelId="{CE4FFFBD-8EBA-4D74-A792-150705DBBEE9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Non-Intrusive Feature Addition to Existing Platforms</a:t>
          </a:r>
        </a:p>
      </dsp:txBody>
      <dsp:txXfrm>
        <a:off x="3149500" y="1422995"/>
        <a:ext cx="2030015" cy="1218009"/>
      </dsp:txXfrm>
    </dsp:sp>
    <dsp:sp modelId="{1C0AB80D-1744-4442-842C-6002C244E9E4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Common Interfacing</a:t>
          </a:r>
        </a:p>
      </dsp:txBody>
      <dsp:txXfrm>
        <a:off x="2032992" y="2844006"/>
        <a:ext cx="2030015" cy="121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FC908-E2BC-4651-BE8B-4C02EA31D448}">
      <dsp:nvSpPr>
        <dsp:cNvPr id="0" name=""/>
        <dsp:cNvSpPr/>
      </dsp:nvSpPr>
      <dsp:spPr>
        <a:xfrm>
          <a:off x="498629" y="0"/>
          <a:ext cx="565114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A9225-FE55-4DCE-8076-3DA52CBA0D57}">
      <dsp:nvSpPr>
        <dsp:cNvPr id="0" name=""/>
        <dsp:cNvSpPr/>
      </dsp:nvSpPr>
      <dsp:spPr>
        <a:xfrm>
          <a:off x="3327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Study of Algorithms</a:t>
          </a:r>
        </a:p>
      </dsp:txBody>
      <dsp:txXfrm>
        <a:off x="81453" y="1297325"/>
        <a:ext cx="1444168" cy="1469348"/>
      </dsp:txXfrm>
    </dsp:sp>
    <dsp:sp modelId="{2323377B-58C3-4E35-BE88-E72826371F69}">
      <dsp:nvSpPr>
        <dsp:cNvPr id="0" name=""/>
        <dsp:cNvSpPr/>
      </dsp:nvSpPr>
      <dsp:spPr>
        <a:xfrm>
          <a:off x="1683768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Analysis of Hardware Platforms</a:t>
          </a:r>
        </a:p>
      </dsp:txBody>
      <dsp:txXfrm>
        <a:off x="1761894" y="1297325"/>
        <a:ext cx="1444168" cy="1469348"/>
      </dsp:txXfrm>
    </dsp:sp>
    <dsp:sp modelId="{621B21E7-BBA2-446A-B5FB-89008DFDFC33}">
      <dsp:nvSpPr>
        <dsp:cNvPr id="0" name=""/>
        <dsp:cNvSpPr/>
      </dsp:nvSpPr>
      <dsp:spPr>
        <a:xfrm>
          <a:off x="3364210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Effort Estimation, Expert Review</a:t>
          </a:r>
        </a:p>
      </dsp:txBody>
      <dsp:txXfrm>
        <a:off x="3442336" y="1297325"/>
        <a:ext cx="1444168" cy="1469348"/>
      </dsp:txXfrm>
    </dsp:sp>
    <dsp:sp modelId="{8BC71A3D-1B5A-4885-97C5-8C04FF03FE5F}">
      <dsp:nvSpPr>
        <dsp:cNvPr id="0" name=""/>
        <dsp:cNvSpPr/>
      </dsp:nvSpPr>
      <dsp:spPr>
        <a:xfrm>
          <a:off x="5044652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Redefining of Goals</a:t>
          </a:r>
        </a:p>
      </dsp:txBody>
      <dsp:txXfrm>
        <a:off x="5122778" y="1297325"/>
        <a:ext cx="1444168" cy="1469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23.10.2007</a:t>
            </a:r>
          </a:p>
        </p:txBody>
      </p:sp>
      <p:sp>
        <p:nvSpPr>
          <p:cNvPr id="14340" name="Rectangle 15"/>
          <p:cNvSpPr>
            <a:spLocks noChangeArrowheads="1"/>
          </p:cNvSpPr>
          <p:nvPr/>
        </p:nvSpPr>
        <p:spPr bwMode="auto">
          <a:xfrm>
            <a:off x="73025" y="9393238"/>
            <a:ext cx="5200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bIns="0" anchor="b"/>
          <a:lstStyle/>
          <a:p>
            <a:pPr algn="l"/>
            <a:r>
              <a:rPr lang="de-DE" sz="1000"/>
              <a:t>Dr. Peter Fromm</a:t>
            </a:r>
          </a:p>
        </p:txBody>
      </p:sp>
      <p:sp>
        <p:nvSpPr>
          <p:cNvPr id="14341" name="Rectangle 16"/>
          <p:cNvSpPr>
            <a:spLocks noChangeArrowheads="1"/>
          </p:cNvSpPr>
          <p:nvPr/>
        </p:nvSpPr>
        <p:spPr bwMode="auto">
          <a:xfrm>
            <a:off x="6315075" y="9531350"/>
            <a:ext cx="492125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r"/>
            <a:fld id="{5CBC7663-55DE-41B8-B71A-3DF4DEFB98C3}" type="slidenum">
              <a:rPr lang="de-DE" sz="1000"/>
              <a:pPr algn="r"/>
              <a:t>‹#›</a:t>
            </a:fld>
            <a:endParaRPr lang="de-DE" sz="1000"/>
          </a:p>
        </p:txBody>
      </p:sp>
      <p:sp>
        <p:nvSpPr>
          <p:cNvPr id="14342" name="Rectangle 17"/>
          <p:cNvSpPr>
            <a:spLocks noChangeArrowheads="1"/>
          </p:cNvSpPr>
          <p:nvPr/>
        </p:nvSpPr>
        <p:spPr bwMode="auto">
          <a:xfrm>
            <a:off x="5200650" y="9531350"/>
            <a:ext cx="1068388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l"/>
            <a:r>
              <a:rPr lang="de-DE" sz="1000"/>
              <a:t>23.10.2007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30250"/>
            <a:ext cx="4868862" cy="3651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25975"/>
            <a:ext cx="54864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73025" y="9393238"/>
            <a:ext cx="5200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bIns="0" anchor="b"/>
          <a:lstStyle/>
          <a:p>
            <a:pPr algn="l"/>
            <a:r>
              <a:rPr lang="de-DE" sz="1000"/>
              <a:t>Dr. Peter Fromm</a:t>
            </a:r>
          </a:p>
        </p:txBody>
      </p:sp>
      <p:sp>
        <p:nvSpPr>
          <p:cNvPr id="11270" name="Rectangle 9"/>
          <p:cNvSpPr>
            <a:spLocks noChangeArrowheads="1"/>
          </p:cNvSpPr>
          <p:nvPr/>
        </p:nvSpPr>
        <p:spPr bwMode="auto">
          <a:xfrm>
            <a:off x="6315075" y="9531350"/>
            <a:ext cx="492125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r"/>
            <a:fld id="{B50E7BCE-377A-476C-AE15-E7A8DB26BEF4}" type="slidenum">
              <a:rPr lang="de-DE" sz="1000"/>
              <a:pPr algn="r"/>
              <a:t>‹#›</a:t>
            </a:fld>
            <a:endParaRPr lang="de-DE" sz="1000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200650" y="9531350"/>
            <a:ext cx="1068388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l"/>
            <a:r>
              <a:rPr lang="de-DE" sz="1000"/>
              <a:t>23.10.2007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d92e19007_0_50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5d92e1900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92e19007_0_68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d92e1900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92e19007_0_59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5d92e1900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92e19007_0_36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5d92e1900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d7a63b89_0_0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dd7a63b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2e19007_0_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5d92e190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93daae32_0_1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5d93daa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93daae32_0_23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5d93daae3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93daae32_0_57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d93daae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93daae32_0_9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5d93daae3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92e19007_0_1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d92e1900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92e19007_0_2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d92e1900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87338" y="261938"/>
            <a:ext cx="8856662" cy="971550"/>
          </a:xfrm>
          <a:prstGeom prst="rect">
            <a:avLst/>
          </a:prstGeom>
          <a:solidFill>
            <a:srgbClr val="FE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>
              <a:solidFill>
                <a:srgbClr val="FFFFFF"/>
              </a:solidFill>
            </a:endParaRPr>
          </a:p>
        </p:txBody>
      </p:sp>
      <p:sp>
        <p:nvSpPr>
          <p:cNvPr id="165069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539750" y="1557338"/>
            <a:ext cx="8208963" cy="1246187"/>
          </a:xfrm>
        </p:spPr>
        <p:txBody>
          <a:bodyPr anchor="t"/>
          <a:lstStyle>
            <a:lvl1pPr>
              <a:lnSpc>
                <a:spcPts val="4800"/>
              </a:lnSpc>
              <a:defRPr sz="4000"/>
            </a:lvl1pPr>
          </a:lstStyle>
          <a:p>
            <a:r>
              <a:rPr lang="en-US"/>
              <a:t>Edit Master title style</a:t>
            </a:r>
          </a:p>
        </p:txBody>
      </p:sp>
      <p:sp>
        <p:nvSpPr>
          <p:cNvPr id="165069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00034" y="4572008"/>
            <a:ext cx="8208963" cy="15113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25A3-4674-4EA8-B604-66DF193812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C3DAF-FB1B-412C-A09A-4C060D628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6575" y="1590675"/>
            <a:ext cx="4027488" cy="4681538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463" y="1590675"/>
            <a:ext cx="4029075" cy="4681538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0116A-04E8-4C1D-8DB7-16EB9CFD1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0034" y="2643181"/>
            <a:ext cx="4064029" cy="3629031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463" y="2643181"/>
            <a:ext cx="4029075" cy="3629031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00034" y="1571613"/>
            <a:ext cx="8243917" cy="928694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515FC-48D2-40A7-93F9-0BFD49C5AF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61A63-ED0D-408F-AF6D-5CA4C45F8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57188" y="214313"/>
            <a:ext cx="8786812" cy="857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1027" name="Rectangle 2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0"/>
            <a:ext cx="64293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>
              <a:solidFill>
                <a:srgbClr val="FFFFFF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285750"/>
            <a:ext cx="540226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575" y="1214438"/>
            <a:ext cx="8208963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96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9750" y="6643688"/>
            <a:ext cx="6657975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</a:bodyPr>
          <a:lstStyle>
            <a:lvl1pPr algn="l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9750" y="6267450"/>
            <a:ext cx="82057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1200" b="1">
              <a:solidFill>
                <a:schemeClr val="bg2"/>
              </a:solidFill>
            </a:endParaRPr>
          </a:p>
        </p:txBody>
      </p:sp>
      <p:sp>
        <p:nvSpPr>
          <p:cNvPr id="16496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5963" y="6656388"/>
            <a:ext cx="4810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fld id="{7C43BC6E-86D4-41C1-BC05-2A46D960C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49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48525" y="6656388"/>
            <a:ext cx="1042988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 algn="l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4" name="Picture 15" descr="D:\user\50_HDA\20_Admin\05_Vorlagen\Office\Logos\l_0_schwarz0111_600_01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58188" y="214313"/>
            <a:ext cx="509587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hteck 11"/>
          <p:cNvSpPr/>
          <p:nvPr userDrawn="1"/>
        </p:nvSpPr>
        <p:spPr bwMode="auto">
          <a:xfrm>
            <a:off x="142875" y="214313"/>
            <a:ext cx="142875" cy="857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0" r:id="rId2"/>
    <p:sldLayoutId id="2147483861" r:id="rId3"/>
    <p:sldLayoutId id="2147483862" r:id="rId4"/>
    <p:sldLayoutId id="2147483863" r:id="rId5"/>
    <p:sldLayoutId id="2147483864" r:id="rId6"/>
  </p:sldLayoutIdLst>
  <p:hf hdr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40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712788" indent="-355600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081088" indent="-3667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436688" indent="-3540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18938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3510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8082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2654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yimagesearch.com/2015/11/16/hog-detectmultiscale-parameters-explained/" TargetMode="External"/><Relationship Id="rId5" Type="http://schemas.openxmlformats.org/officeDocument/2006/relationships/hyperlink" Target="http://pascal.inrialpes.fr/data/human/" TargetMode="External"/><Relationship Id="rId4" Type="http://schemas.openxmlformats.org/officeDocument/2006/relationships/hyperlink" Target="http://web.mit.edu/6.034/wwwbob/svm-notes-long-08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9030" y="1557338"/>
            <a:ext cx="8208963" cy="1246187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accent1"/>
                </a:solidFill>
                <a:cs typeface="Arial" charset="0"/>
              </a:rPr>
              <a:t>Camera Nano: Pedestrian Detection</a:t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r>
              <a:rPr lang="en-US" sz="3200" dirty="0">
                <a:solidFill>
                  <a:schemeClr val="accent1"/>
                </a:solidFill>
                <a:cs typeface="Arial" charset="0"/>
              </a:rPr>
              <a:t/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r>
              <a:rPr lang="en-US" sz="2400" dirty="0">
                <a:solidFill>
                  <a:schemeClr val="accent1"/>
                </a:solidFill>
                <a:cs typeface="Arial" charset="0"/>
              </a:rPr>
              <a:t>Team Project Demo</a:t>
            </a:r>
            <a:r>
              <a:rPr lang="en-US" sz="3200" dirty="0">
                <a:solidFill>
                  <a:schemeClr val="accent1"/>
                </a:solidFill>
                <a:cs typeface="Arial" charset="0"/>
              </a:rPr>
              <a:t/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endParaRPr lang="de-DE" sz="3200" dirty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19" y="3573016"/>
            <a:ext cx="8208962" cy="1511300"/>
          </a:xfrm>
        </p:spPr>
        <p:txBody>
          <a:bodyPr/>
          <a:lstStyle/>
          <a:p>
            <a:pPr marL="0" indent="0" eaLnBrk="1" hangingPunct="1"/>
            <a:r>
              <a:rPr lang="en-US" dirty="0"/>
              <a:t>Bharath </a:t>
            </a:r>
            <a:r>
              <a:rPr lang="en-IN" dirty="0"/>
              <a:t>Ramachandraiah</a:t>
            </a:r>
            <a:endParaRPr lang="en-US" dirty="0"/>
          </a:p>
          <a:p>
            <a:pPr marL="0" indent="0" eaLnBrk="1" hangingPunct="1"/>
            <a:r>
              <a:rPr lang="en-US" dirty="0"/>
              <a:t>Nicolas Ojeda Leon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err="1" smtClean="0"/>
              <a:t>Sameera</a:t>
            </a:r>
            <a:r>
              <a:rPr lang="en-US" dirty="0" smtClean="0"/>
              <a:t> </a:t>
            </a:r>
            <a:r>
              <a:rPr lang="en-US" dirty="0"/>
              <a:t>B Chilmattur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/>
              <a:t>Sandeep Raju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1400" dirty="0"/>
              <a:t>IMSEIT, H-DA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1400" dirty="0"/>
              <a:t>22-July-2019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Component Interface Design</a:t>
            </a:r>
            <a:br>
              <a:rPr lang="en-US" dirty="0"/>
            </a:br>
            <a:r>
              <a:rPr lang="en-IN" b="0" dirty="0">
                <a:cs typeface="Arial"/>
              </a:rPr>
              <a:t>Design Goals and Initial idea</a:t>
            </a:r>
            <a:endParaRPr lang="en-US" dirty="0">
              <a:cs typeface="Arial"/>
            </a:endParaRP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" pitchFamily="2" charset="2"/>
              <a:buChar char="•"/>
            </a:pPr>
            <a:r>
              <a:rPr lang="en-IN" b="1" kern="0" dirty="0">
                <a:ea typeface="+mn-lt"/>
                <a:cs typeface="+mn-lt"/>
              </a:rPr>
              <a:t>Design Goals</a:t>
            </a:r>
            <a:endParaRPr lang="en-IN" b="1" kern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Common interface between </a:t>
            </a:r>
            <a:r>
              <a:rPr lang="en-IN" kern="0" dirty="0" err="1">
                <a:solidFill>
                  <a:srgbClr val="000000"/>
                </a:solidFill>
                <a:latin typeface="Arial"/>
                <a:cs typeface="Arial"/>
              </a:rPr>
              <a:t>CameraNano</a:t>
            </a: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 and Maze team projects</a:t>
            </a: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Modular and service-based implementation of features</a:t>
            </a: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New hardware connected to car should be through CAN interface</a:t>
            </a:r>
          </a:p>
          <a:p>
            <a:pPr marL="712470" lvl="2" indent="-342900">
              <a:buChar char="v"/>
            </a:pPr>
            <a:endParaRPr lang="en-IN" sz="1400" kern="0" dirty="0">
              <a:latin typeface="Arial" charset="0"/>
              <a:cs typeface="Arial" charset="0"/>
            </a:endParaRPr>
          </a:p>
          <a:p>
            <a:pPr marL="712470" lvl="2" indent="-342900">
              <a:buChar char="v"/>
            </a:pPr>
            <a:endParaRPr lang="en-IN" sz="1400" kern="0" dirty="0">
              <a:latin typeface="Arial" charset="0"/>
              <a:cs typeface="Arial" charset="0"/>
            </a:endParaRPr>
          </a:p>
          <a:p>
            <a:pPr marL="712470" lvl="2" indent="-342900">
              <a:buFont typeface="Wingdings" pitchFamily="2" charset="2"/>
              <a:buChar char="v"/>
            </a:pPr>
            <a:endParaRPr lang="en-IN" sz="1400" kern="0" dirty="0">
              <a:latin typeface="Arial" charset="0"/>
              <a:cs typeface="Arial" charset="0"/>
            </a:endParaRPr>
          </a:p>
          <a:p>
            <a:pPr marL="712470" lvl="2" indent="-342900">
              <a:buFont typeface="Wingdings" pitchFamily="2" charset="2"/>
              <a:buChar char="v"/>
            </a:pPr>
            <a:endParaRPr lang="en-IN" sz="1400" kern="0" dirty="0">
              <a:latin typeface="Arial" charset="0"/>
              <a:cs typeface="Arial" charset="0"/>
            </a:endParaRPr>
          </a:p>
          <a:p>
            <a:pPr marL="712470" lvl="2" indent="-342900">
              <a:buFont typeface="Arial" pitchFamily="2" charset="2"/>
              <a:buChar char="•"/>
            </a:pPr>
            <a:r>
              <a:rPr lang="en-IN" b="1" kern="0" dirty="0">
                <a:latin typeface="Arial"/>
                <a:cs typeface="Arial"/>
              </a:rPr>
              <a:t>Initial idea</a:t>
            </a:r>
          </a:p>
          <a:p>
            <a:pPr marL="712470" lvl="2" indent="-342900">
              <a:buFont typeface="Arial,Sans-Serif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LiDAR detecting obstacle and requests Nano to check if it is pedestrian</a:t>
            </a:r>
          </a:p>
          <a:p>
            <a:pPr marL="1436370" lvl="4" indent="-353695">
              <a:buFont typeface="Arial"/>
              <a:buChar char="•"/>
            </a:pPr>
            <a:r>
              <a:rPr lang="en-IN" sz="1600" kern="0" dirty="0">
                <a:cs typeface="Arial"/>
              </a:rPr>
              <a:t>Reduces overall power consumption</a:t>
            </a:r>
          </a:p>
          <a:p>
            <a:pPr marL="1436370" lvl="4" indent="-353695">
              <a:buFont typeface="Arial"/>
              <a:buChar char="•"/>
            </a:pPr>
            <a:r>
              <a:rPr lang="en-IN" sz="1600" kern="0" dirty="0">
                <a:cs typeface="Arial"/>
              </a:rPr>
              <a:t>Increases load on PSoC</a:t>
            </a:r>
          </a:p>
          <a:p>
            <a:pPr marL="1436370" lvl="4" indent="-353695">
              <a:buFont typeface="Arial"/>
              <a:buChar char="•"/>
            </a:pPr>
            <a:r>
              <a:rPr lang="en-IN" sz="1600" kern="0" dirty="0">
                <a:ea typeface="+mn-lt"/>
                <a:cs typeface="+mn-lt"/>
              </a:rPr>
              <a:t>Not modular and not scalable</a:t>
            </a:r>
            <a:endParaRPr lang="en-IN" sz="1600" kern="0" dirty="0">
              <a:cs typeface="Arial"/>
            </a:endParaRPr>
          </a:p>
          <a:p>
            <a:pPr marL="1436370" lvl="4" indent="-353695">
              <a:buFont typeface="Arial"/>
              <a:buChar char="•"/>
            </a:pPr>
            <a:endParaRPr lang="en-IN" kern="0" dirty="0">
              <a:cs typeface="Arial"/>
            </a:endParaRPr>
          </a:p>
          <a:p>
            <a:pPr marL="1436370" lvl="4" indent="-353695">
              <a:buFont typeface="Arial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0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249531" y="1594433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080770" lvl="3" indent="-366395" rtl="0">
              <a:buChar char="•"/>
            </a:pPr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6B65FA-5C45-4E1B-B0FE-2CB0956FFFD7}"/>
              </a:ext>
            </a:extLst>
          </p:cNvPr>
          <p:cNvSpPr/>
          <p:nvPr/>
        </p:nvSpPr>
        <p:spPr bwMode="auto">
          <a:xfrm>
            <a:off x="3880579" y="1510258"/>
            <a:ext cx="1738858" cy="8019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/>
                <a:cs typeface="Arial"/>
              </a:rPr>
              <a:t>Gateway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8429D7E-B978-4C9C-A5F4-515DC10FFEFE}"/>
              </a:ext>
            </a:extLst>
          </p:cNvPr>
          <p:cNvSpPr/>
          <p:nvPr/>
        </p:nvSpPr>
        <p:spPr bwMode="auto">
          <a:xfrm>
            <a:off x="5624553" y="1774329"/>
            <a:ext cx="972562" cy="28788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882F50-19B8-4EB7-8573-7B1470C3D78C}"/>
              </a:ext>
            </a:extLst>
          </p:cNvPr>
          <p:cNvSpPr/>
          <p:nvPr/>
        </p:nvSpPr>
        <p:spPr bwMode="auto">
          <a:xfrm>
            <a:off x="6602230" y="1514943"/>
            <a:ext cx="1795072" cy="8207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/>
                <a:cs typeface="Arial"/>
              </a:rPr>
              <a:t>Camera-Nano</a:t>
            </a:r>
            <a:endParaRPr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/>
            </a:endParaRP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A2B0D020-DEBF-478F-B20C-D61DD2D7F4ED}"/>
              </a:ext>
            </a:extLst>
          </p:cNvPr>
          <p:cNvSpPr/>
          <p:nvPr/>
        </p:nvSpPr>
        <p:spPr bwMode="auto">
          <a:xfrm>
            <a:off x="4575616" y="2317349"/>
            <a:ext cx="278519" cy="1459742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7CF3BCE0-5B0E-4D75-8EAF-8140E3BF9AE3}"/>
              </a:ext>
            </a:extLst>
          </p:cNvPr>
          <p:cNvSpPr/>
          <p:nvPr/>
        </p:nvSpPr>
        <p:spPr bwMode="auto">
          <a:xfrm>
            <a:off x="1802435" y="2326718"/>
            <a:ext cx="287887" cy="145974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434087-2D87-4D4A-A523-AF2CAA78AC9C}"/>
              </a:ext>
            </a:extLst>
          </p:cNvPr>
          <p:cNvSpPr/>
          <p:nvPr/>
        </p:nvSpPr>
        <p:spPr bwMode="auto">
          <a:xfrm>
            <a:off x="1664845" y="3782206"/>
            <a:ext cx="3678211" cy="764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/>
                <a:cs typeface="Arial"/>
              </a:rPr>
              <a:t>AURIX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FD200-1833-4BFE-9390-657073BB8527}"/>
              </a:ext>
            </a:extLst>
          </p:cNvPr>
          <p:cNvSpPr txBox="1"/>
          <p:nvPr/>
        </p:nvSpPr>
        <p:spPr>
          <a:xfrm>
            <a:off x="4156022" y="2835014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893D5-4577-4DD0-BF77-2AE8D8F599E4}"/>
              </a:ext>
            </a:extLst>
          </p:cNvPr>
          <p:cNvSpPr txBox="1"/>
          <p:nvPr/>
        </p:nvSpPr>
        <p:spPr>
          <a:xfrm>
            <a:off x="1364103" y="2863119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7FDBF3-57FD-405C-BE79-B36ABEF8A345}"/>
              </a:ext>
            </a:extLst>
          </p:cNvPr>
          <p:cNvSpPr txBox="1"/>
          <p:nvPr/>
        </p:nvSpPr>
        <p:spPr>
          <a:xfrm>
            <a:off x="5851783" y="1588956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UART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156F13-46B3-4657-AAF8-8602C1A41262}"/>
              </a:ext>
            </a:extLst>
          </p:cNvPr>
          <p:cNvSpPr/>
          <p:nvPr/>
        </p:nvSpPr>
        <p:spPr bwMode="auto">
          <a:xfrm>
            <a:off x="1163611" y="1510257"/>
            <a:ext cx="1738858" cy="8019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/>
                <a:cs typeface="Arial"/>
              </a:rPr>
              <a:t>LiDAR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DE58D52-3026-49B3-9F99-1AB51A121A2E}"/>
              </a:ext>
            </a:extLst>
          </p:cNvPr>
          <p:cNvSpPr/>
          <p:nvPr/>
        </p:nvSpPr>
        <p:spPr bwMode="auto">
          <a:xfrm>
            <a:off x="2907585" y="1736853"/>
            <a:ext cx="972562" cy="28788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2B977-CD6F-4169-B6F3-53E38452C182}"/>
              </a:ext>
            </a:extLst>
          </p:cNvPr>
          <p:cNvSpPr txBox="1"/>
          <p:nvPr/>
        </p:nvSpPr>
        <p:spPr>
          <a:xfrm>
            <a:off x="3134815" y="1551480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FA71EC89-1119-424F-A06B-C1FBD7F2C29B}"/>
              </a:ext>
            </a:extLst>
          </p:cNvPr>
          <p:cNvSpPr txBox="1"/>
          <p:nvPr/>
        </p:nvSpPr>
        <p:spPr>
          <a:xfrm>
            <a:off x="2507105" y="2769432"/>
            <a:ext cx="132850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latin typeface="Arial"/>
                <a:cs typeface="Arial"/>
              </a:rPr>
              <a:t>AntiCollision</a:t>
            </a:r>
            <a:endParaRPr lang="en-US" sz="1200" dirty="0">
              <a:latin typeface="Arial"/>
              <a:cs typeface="Arial"/>
            </a:endParaRPr>
          </a:p>
          <a:p>
            <a:pPr algn="l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UART</a:t>
            </a:r>
            <a:endParaRPr lang="en-US" sz="120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39440F-C414-4715-9D20-E1C877FB1CF8}"/>
              </a:ext>
            </a:extLst>
          </p:cNvPr>
          <p:cNvCxnSpPr/>
          <p:nvPr/>
        </p:nvCxnSpPr>
        <p:spPr bwMode="auto">
          <a:xfrm flipH="1">
            <a:off x="2508979" y="2334719"/>
            <a:ext cx="3747" cy="1448423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ED843CE-63D7-4437-9C12-BC7BADA83C3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73127" y="252959"/>
            <a:ext cx="540226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Component Interface Design</a:t>
            </a:r>
            <a:r>
              <a:rPr lang="en-US" dirty="0"/>
              <a:t/>
            </a:r>
            <a:br>
              <a:rPr lang="en-US" dirty="0"/>
            </a:br>
            <a:r>
              <a:rPr lang="en-IN" b="0">
                <a:cs typeface="Arial"/>
              </a:rPr>
              <a:t>Final design</a:t>
            </a:r>
            <a:endParaRPr lang="en-US" dirty="0">
              <a:cs typeface="Arial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8592D6-FA6A-41FD-B56D-ADF84F556DD9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Common interface for both </a:t>
            </a:r>
            <a:r>
              <a:rPr lang="en-IN" kern="0" dirty="0" err="1">
                <a:solidFill>
                  <a:srgbClr val="000000"/>
                </a:solidFill>
                <a:latin typeface="Arial"/>
                <a:cs typeface="Arial"/>
              </a:rPr>
              <a:t>CameraNano</a:t>
            </a: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 and MAZE camera's</a:t>
            </a: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ea typeface="+mn-lt"/>
                <a:cs typeface="+mn-lt"/>
              </a:rPr>
              <a:t>More features can be added in AURIX app / Nano in future</a:t>
            </a:r>
            <a:endParaRPr lang="en-IN" kern="0" dirty="0">
              <a:cs typeface="Arial"/>
            </a:endParaRPr>
          </a:p>
          <a:p>
            <a:pPr marL="1080770" lvl="3" indent="-366395">
              <a:buChar char="v"/>
            </a:pPr>
            <a:r>
              <a:rPr lang="en-IN" kern="0" dirty="0">
                <a:ea typeface="+mn-lt"/>
                <a:cs typeface="+mn-lt"/>
              </a:rPr>
              <a:t>No design impact for camera change and multiple cameras addition</a:t>
            </a:r>
            <a:endParaRPr lang="en-IN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7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Component Description: LiDAR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,Sans-Serif" panose="020B0604020202020204" pitchFamily="34" charset="0"/>
              <a:buChar char="•"/>
            </a:pPr>
            <a:r>
              <a:rPr lang="en-IN" b="1" kern="0" dirty="0">
                <a:cs typeface="Arial"/>
              </a:rPr>
              <a:t>Functionality</a:t>
            </a:r>
            <a:endParaRPr lang="en-IN" kern="0" dirty="0">
              <a:ea typeface="+mn-lt"/>
              <a:cs typeface="+mn-lt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Acts as additional check for pedestrian detection mechanism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cs typeface="Arial"/>
              </a:rPr>
              <a:t>AURIX can query detection data via CAN and take decisions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/>
              <a:buChar char="•"/>
            </a:pPr>
            <a:r>
              <a:rPr lang="en-IN" b="1" kern="0" dirty="0">
                <a:cs typeface="Arial"/>
              </a:rPr>
              <a:t>Implementation</a:t>
            </a:r>
          </a:p>
          <a:p>
            <a:pPr marL="712470" lvl="2" indent="-342900">
              <a:buFont typeface="Arial,Sans-Serif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ea typeface="+mn-lt"/>
                <a:cs typeface="+mn-lt"/>
              </a:rPr>
              <a:t>Implemented as separate service and not along with anti-collision</a:t>
            </a:r>
            <a:endParaRPr lang="en-US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ea typeface="+mn-lt"/>
                <a:cs typeface="+mn-lt"/>
              </a:rPr>
              <a:t>The detection service is called cyclically by RTOS</a:t>
            </a:r>
            <a:endParaRPr lang="en-US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The service provides obstacle distance and angle in relevant ROI</a:t>
            </a: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Send this info to Gateway as response to SDO request</a:t>
            </a: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1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Component Description: LiDAR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,Sans-Serif" panose="020B0604020202020204" pitchFamily="34" charset="0"/>
              <a:buChar char="•"/>
            </a:pPr>
            <a:r>
              <a:rPr lang="en-IN" b="1" kern="0" dirty="0">
                <a:cs typeface="Arial"/>
              </a:rPr>
              <a:t>System Testing</a:t>
            </a: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Simulating AURIX query through PCAN viewer to Gateway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Gateway sends SDO requesting data to LiDAR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LiDAR responds to request with latest scan-based detection info</a:t>
            </a:r>
            <a:endParaRPr lang="en-IN" dirty="0"/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Gateway forwards results to AURIX (simulated via PCAN viewer)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/>
              <a:buChar char="•"/>
            </a:pPr>
            <a:r>
              <a:rPr lang="en-IN" b="1" kern="0" dirty="0">
                <a:cs typeface="Arial"/>
              </a:rPr>
              <a:t>Future scope of work</a:t>
            </a:r>
          </a:p>
          <a:p>
            <a:pPr marL="712470" lvl="2" indent="-342900">
              <a:buFont typeface="Arial,Sans-Serif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More robust algorithms to detect human can be run on LiDAR data</a:t>
            </a: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Multiple objects detected and their widths can be sent</a:t>
            </a: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7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Component Description: Gateway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r>
              <a:rPr lang="en-IN" b="1" kern="0" dirty="0">
                <a:cs typeface="Arial"/>
              </a:rPr>
              <a:t>Functionality</a:t>
            </a:r>
            <a:endParaRPr lang="en-IN" kern="0" dirty="0">
              <a:ea typeface="+mn-lt"/>
              <a:cs typeface="+mn-lt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Primary interface to AURIX for Camera and LIDAR data retrieval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cs typeface="Arial"/>
              </a:rPr>
              <a:t>Acts as both </a:t>
            </a:r>
            <a:r>
              <a:rPr lang="en-IN" kern="0" dirty="0" err="1">
                <a:cs typeface="Arial"/>
              </a:rPr>
              <a:t>CANOpen</a:t>
            </a:r>
            <a:r>
              <a:rPr lang="en-IN" kern="0" dirty="0">
                <a:cs typeface="Arial"/>
              </a:rPr>
              <a:t> Client and Server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cs typeface="Arial"/>
              </a:rPr>
              <a:t>Periodically </a:t>
            </a:r>
            <a:r>
              <a:rPr lang="en-IN" kern="0" dirty="0" err="1">
                <a:cs typeface="Arial"/>
              </a:rPr>
              <a:t>recieve</a:t>
            </a:r>
            <a:r>
              <a:rPr lang="en-IN" kern="0" dirty="0">
                <a:cs typeface="Arial"/>
              </a:rPr>
              <a:t> and maintain latest camera and LiDAR data</a:t>
            </a: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r>
              <a:rPr lang="en-IN" kern="0" dirty="0">
                <a:cs typeface="Arial"/>
              </a:rPr>
              <a:t>Supports separate </a:t>
            </a:r>
            <a:r>
              <a:rPr lang="en-IN" kern="0" dirty="0" err="1">
                <a:cs typeface="Arial"/>
              </a:rPr>
              <a:t>CANOpen</a:t>
            </a:r>
            <a:r>
              <a:rPr lang="en-IN" kern="0" dirty="0">
                <a:cs typeface="Arial"/>
              </a:rPr>
              <a:t> indices for Camera and LiDAR data query</a:t>
            </a:r>
            <a:endParaRPr lang="en-IN" dirty="0"/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 panose="020B0604020202020204" pitchFamily="34" charset="0"/>
              <a:buChar char="v"/>
            </a:pPr>
            <a:endParaRPr lang="en-IN" kern="0" dirty="0">
              <a:ea typeface="+mn-lt"/>
              <a:cs typeface="+mn-lt"/>
            </a:endParaRPr>
          </a:p>
          <a:p>
            <a:pPr marL="712470" lvl="2" indent="-342900">
              <a:buFont typeface="Arial,Sans-Serif"/>
              <a:buChar char="•"/>
            </a:pPr>
            <a:endParaRPr lang="en-IN" kern="0" dirty="0"/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3420727-1383-414A-B7B5-E5E10DA2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979" y="1469005"/>
            <a:ext cx="4527990" cy="30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Component Description: Gateway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271475" y="1492878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,Sans-Serif"/>
              <a:buChar char="•"/>
            </a:pPr>
            <a:r>
              <a:rPr lang="en-IN" b="1" kern="0" dirty="0">
                <a:ea typeface="+mn-lt"/>
                <a:cs typeface="+mn-lt"/>
              </a:rPr>
              <a:t>Implementation</a:t>
            </a:r>
            <a:endParaRPr lang="en-US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ea typeface="+mn-lt"/>
                <a:cs typeface="+mn-lt"/>
              </a:rPr>
              <a:t>Common code framework across student car projects</a:t>
            </a: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Data managed by Gateway -</a:t>
            </a:r>
          </a:p>
          <a:p>
            <a:pPr marL="1436370" lvl="4" indent="-353695">
              <a:buFont typeface="Courier New"/>
              <a:buChar char="o"/>
            </a:pPr>
            <a:r>
              <a:rPr lang="en-IN" kern="0" dirty="0">
                <a:cs typeface="Arial"/>
              </a:rPr>
              <a:t>LiDAR Data: distance and angle of obstacle</a:t>
            </a:r>
            <a:endParaRPr lang="en-IN" dirty="0">
              <a:cs typeface="Arial"/>
            </a:endParaRPr>
          </a:p>
          <a:p>
            <a:pPr marL="1436370" lvl="4" indent="-353695">
              <a:buFont typeface="Courier New"/>
              <a:buChar char="o"/>
            </a:pPr>
            <a:r>
              <a:rPr lang="en-IN" kern="0" dirty="0">
                <a:cs typeface="Arial"/>
              </a:rPr>
              <a:t>Camera Data: angle and width of pedestrian detected</a:t>
            </a: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cs typeface="Arial"/>
            </a:endParaRP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ea typeface="+mn-lt"/>
              <a:cs typeface="+mn-lt"/>
            </a:endParaRPr>
          </a:p>
          <a:p>
            <a:pPr marL="712470" lvl="2" indent="-342900">
              <a:buFont typeface="Arial,Sans-Serif"/>
              <a:buChar char="•"/>
            </a:pPr>
            <a:r>
              <a:rPr lang="en-IN" b="1" kern="0" dirty="0">
                <a:ea typeface="+mn-lt"/>
                <a:cs typeface="+mn-lt"/>
              </a:rPr>
              <a:t>Challenges faced</a:t>
            </a: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 err="1">
                <a:ea typeface="+mn-lt"/>
                <a:cs typeface="+mn-lt"/>
              </a:rPr>
              <a:t>CANOpen</a:t>
            </a:r>
            <a:r>
              <a:rPr lang="en-IN" kern="0" dirty="0">
                <a:ea typeface="+mn-lt"/>
                <a:cs typeface="+mn-lt"/>
              </a:rPr>
              <a:t> SDO request for LiDAR data fails after few attempts</a:t>
            </a:r>
            <a:endParaRPr lang="en-US" kern="0" dirty="0">
              <a:ea typeface="+mn-lt"/>
              <a:cs typeface="+mn-lt"/>
            </a:endParaRPr>
          </a:p>
          <a:p>
            <a:pPr marL="1436370" lvl="4" indent="-353695">
              <a:buFont typeface="Courier New"/>
              <a:buChar char="o"/>
            </a:pPr>
            <a:r>
              <a:rPr lang="en-IN" kern="0" dirty="0">
                <a:ea typeface="+mn-lt"/>
                <a:cs typeface="+mn-lt"/>
              </a:rPr>
              <a:t>root-cause: SDO dispatcher full due to non-deletion of entries</a:t>
            </a:r>
            <a:endParaRPr lang="en-US" kern="0" dirty="0">
              <a:ea typeface="+mn-lt"/>
              <a:cs typeface="+mn-lt"/>
            </a:endParaRPr>
          </a:p>
          <a:p>
            <a:pPr marL="1436370" lvl="4" indent="-353695">
              <a:buFont typeface="Courier New"/>
              <a:buChar char="o"/>
            </a:pPr>
            <a:r>
              <a:rPr lang="en-IN" kern="0" dirty="0">
                <a:ea typeface="+mn-lt"/>
                <a:cs typeface="+mn-lt"/>
              </a:rPr>
              <a:t>solution: periodic call of </a:t>
            </a:r>
            <a:r>
              <a:rPr lang="en-IN" kern="0" dirty="0" err="1">
                <a:ea typeface="+mn-lt"/>
                <a:cs typeface="+mn-lt"/>
              </a:rPr>
              <a:t>CANopen_Client_Tick</a:t>
            </a:r>
            <a:r>
              <a:rPr lang="en-IN" kern="0" dirty="0">
                <a:ea typeface="+mn-lt"/>
                <a:cs typeface="+mn-lt"/>
              </a:rPr>
              <a:t>()</a:t>
            </a:r>
            <a:endParaRPr lang="en-IN" dirty="0">
              <a:cs typeface="Arial"/>
            </a:endParaRPr>
          </a:p>
          <a:p>
            <a:pPr marL="712470" lvl="2" indent="-342900">
              <a:buFont typeface="Arial,Sans-Serif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,Sans-Serif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,Sans-Serif"/>
              <a:buChar char="•"/>
            </a:pPr>
            <a:r>
              <a:rPr lang="en-IN" b="1" kern="0" dirty="0">
                <a:ea typeface="+mn-lt"/>
                <a:cs typeface="+mn-lt"/>
              </a:rPr>
              <a:t>System Testing</a:t>
            </a:r>
            <a:endParaRPr lang="en-IN" kern="0" dirty="0">
              <a:ea typeface="+mn-lt"/>
              <a:cs typeface="+mn-lt"/>
            </a:endParaRPr>
          </a:p>
          <a:p>
            <a:pPr marL="1080770" lvl="3" indent="-366395">
              <a:buFont typeface="Wingdings,Sans-Serif"/>
              <a:buChar char="v"/>
            </a:pPr>
            <a:r>
              <a:rPr lang="en-IN" kern="0" dirty="0">
                <a:cs typeface="Arial"/>
              </a:rPr>
              <a:t>Simulating AURIX query for LiDAR data and Camera data through PCAN and verify through manual inspection and in PCAN</a:t>
            </a:r>
            <a:endParaRPr lang="en-IN" dirty="0">
              <a:cs typeface="Arial"/>
            </a:endParaRPr>
          </a:p>
          <a:p>
            <a:pPr marL="1080770" lvl="3" indent="-366395">
              <a:buFont typeface="Wingdings,Sans-Serif"/>
              <a:buChar char="v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712470" lvl="2" indent="-342900">
              <a:buFont typeface="Arial,Sans-Serif" panose="020B0604020202020204" pitchFamily="34" charset="0"/>
              <a:buChar char="•"/>
            </a:pPr>
            <a:endParaRPr lang="en-IN" b="1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0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626225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 algn="just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Nvidia</a:t>
            </a:r>
            <a:r>
              <a:rPr lang="en-IN" kern="0" dirty="0"/>
              <a:t> </a:t>
            </a:r>
            <a:r>
              <a:rPr lang="en-IN" kern="0" dirty="0" err="1"/>
              <a:t>Jetson</a:t>
            </a:r>
            <a:r>
              <a:rPr lang="en-IN" kern="0" dirty="0"/>
              <a:t> Nano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Quad Core ARM Cortex A57 at 1.43GHz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4GB LPDDR4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128 core Maxwell GPU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Upto</a:t>
            </a:r>
            <a:r>
              <a:rPr lang="en-IN" kern="0" dirty="0"/>
              <a:t> 8 Camera connections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Latest Linux LTS Distribution - Ubuntu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OpenCV</a:t>
            </a:r>
            <a:r>
              <a:rPr lang="en-IN" kern="0" dirty="0"/>
              <a:t> optimized for the hardware</a:t>
            </a:r>
          </a:p>
        </p:txBody>
      </p:sp>
    </p:spTree>
    <p:extLst>
      <p:ext uri="{BB962C8B-B14F-4D97-AF65-F5344CB8AC3E}">
        <p14:creationId xmlns:p14="http://schemas.microsoft.com/office/powerpoint/2010/main" val="817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458769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 algn="just">
              <a:buNone/>
            </a:pPr>
            <a:r>
              <a:rPr lang="en-IN" kern="0" dirty="0"/>
              <a:t>Functionality </a:t>
            </a:r>
          </a:p>
          <a:p>
            <a:pPr marL="369888" lvl="2" indent="0" algn="just">
              <a:buNone/>
            </a:pPr>
            <a:endParaRPr lang="en-IN" kern="0" dirty="0"/>
          </a:p>
          <a:p>
            <a:pPr lvl="2" indent="-342900" algn="just"/>
            <a:r>
              <a:rPr lang="en-US" dirty="0"/>
              <a:t>Detects any Pedestrian in the Camera’s FOV</a:t>
            </a:r>
          </a:p>
          <a:p>
            <a:pPr lvl="2" indent="-342900" algn="just"/>
            <a:r>
              <a:rPr lang="en-US" dirty="0"/>
              <a:t>Nano obtains camera scans at 30 FPS</a:t>
            </a:r>
          </a:p>
          <a:p>
            <a:pPr lvl="2" indent="-342900" algn="just"/>
            <a:r>
              <a:rPr lang="en-US" dirty="0"/>
              <a:t>Runs </a:t>
            </a:r>
            <a:r>
              <a:rPr lang="en-US" dirty="0" err="1"/>
              <a:t>OpenCV</a:t>
            </a:r>
            <a:r>
              <a:rPr lang="en-US" dirty="0"/>
              <a:t>-HOG based detection Algorithms</a:t>
            </a:r>
          </a:p>
          <a:p>
            <a:pPr lvl="2" indent="-342900" algn="just"/>
            <a:r>
              <a:rPr lang="en-US" dirty="0"/>
              <a:t>Filter the false positives </a:t>
            </a:r>
          </a:p>
          <a:p>
            <a:pPr lvl="2" indent="-342900" algn="just"/>
            <a:r>
              <a:rPr lang="en-US" dirty="0"/>
              <a:t>Compute the angle of location of the Pedestrian from Pixel value</a:t>
            </a:r>
          </a:p>
          <a:p>
            <a:pPr lvl="2" indent="-342900" algn="just"/>
            <a:r>
              <a:rPr lang="en-US" dirty="0"/>
              <a:t>Delta angle of the Pedestrian</a:t>
            </a:r>
          </a:p>
          <a:p>
            <a:pPr lvl="2" indent="-342900" algn="just"/>
            <a:endParaRPr lang="en-IN" kern="0" dirty="0"/>
          </a:p>
        </p:txBody>
      </p:sp>
      <p:sp>
        <p:nvSpPr>
          <p:cNvPr id="2" name="Isosceles Triangle 1"/>
          <p:cNvSpPr/>
          <p:nvPr/>
        </p:nvSpPr>
        <p:spPr bwMode="auto">
          <a:xfrm rot="10800000">
            <a:off x="2474999" y="4396828"/>
            <a:ext cx="4248472" cy="18722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rc 2"/>
          <p:cNvSpPr/>
          <p:nvPr/>
        </p:nvSpPr>
        <p:spPr bwMode="auto">
          <a:xfrm rot="18715904">
            <a:off x="4400848" y="6042717"/>
            <a:ext cx="419883" cy="442976"/>
          </a:xfrm>
          <a:prstGeom prst="arc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375" y="399671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0⁰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92080" y="4293096"/>
            <a:ext cx="648072" cy="28803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2" idx="0"/>
            <a:endCxn id="5" idx="1"/>
          </p:cNvCxnSpPr>
          <p:nvPr/>
        </p:nvCxnSpPr>
        <p:spPr bwMode="auto">
          <a:xfrm flipV="1">
            <a:off x="4599235" y="4437112"/>
            <a:ext cx="692845" cy="1831924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endCxn id="5" idx="3"/>
          </p:cNvCxnSpPr>
          <p:nvPr/>
        </p:nvCxnSpPr>
        <p:spPr bwMode="auto">
          <a:xfrm flipV="1">
            <a:off x="4599234" y="4437112"/>
            <a:ext cx="1340918" cy="1835101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>
            <a:stCxn id="8" idx="2"/>
            <a:endCxn id="2" idx="3"/>
          </p:cNvCxnSpPr>
          <p:nvPr/>
        </p:nvCxnSpPr>
        <p:spPr bwMode="auto">
          <a:xfrm flipH="1" flipV="1">
            <a:off x="4599235" y="4396828"/>
            <a:ext cx="1" cy="18753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 bwMode="auto">
          <a:xfrm>
            <a:off x="4445799" y="5680038"/>
            <a:ext cx="317949" cy="288066"/>
          </a:xfrm>
          <a:prstGeom prst="arc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c 19"/>
          <p:cNvSpPr/>
          <p:nvPr/>
        </p:nvSpPr>
        <p:spPr bwMode="auto">
          <a:xfrm>
            <a:off x="4707332" y="5536005"/>
            <a:ext cx="317949" cy="288066"/>
          </a:xfrm>
          <a:prstGeom prst="arc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4653136"/>
            <a:ext cx="1080120" cy="432048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Theta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030269" y="5364642"/>
            <a:ext cx="1080120" cy="595369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dirty="0">
                <a:solidFill>
                  <a:schemeClr val="bg1"/>
                </a:solidFill>
              </a:rPr>
              <a:t>Delta</a:t>
            </a: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3497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Interface to the system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dirty="0"/>
              <a:t>NVidia board is connected to Gateway via UART 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dirty="0"/>
              <a:t>Transmits the detected information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US" dirty="0"/>
              <a:t>Theta 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US" dirty="0"/>
              <a:t>Delta Theta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01" y="3860959"/>
            <a:ext cx="6177534" cy="15506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B35C38-54A4-4E7D-8543-2B52CBE9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0"/>
            <a:ext cx="6626225" cy="714375"/>
          </a:xfrm>
        </p:spPr>
        <p:txBody>
          <a:bodyPr/>
          <a:lstStyle/>
          <a:p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2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520780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Implementation</a:t>
            </a:r>
          </a:p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dirty="0"/>
              <a:t>Single process - 5 threads application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Detection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Camera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Communication </a:t>
            </a:r>
            <a:r>
              <a:rPr lang="en-IN" kern="0" dirty="0" err="1"/>
              <a:t>Tx</a:t>
            </a:r>
            <a:r>
              <a:rPr lang="en-IN" kern="0" dirty="0"/>
              <a:t>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Communication Rx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Background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 err="1"/>
              <a:t>MailBoxes</a:t>
            </a:r>
            <a:endParaRPr lang="en-IN" kern="0" dirty="0"/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Resources</a:t>
            </a:r>
          </a:p>
          <a:p>
            <a:pPr lvl="4" indent="-342900">
              <a:buFont typeface="Wingdings" pitchFamily="2" charset="2"/>
              <a:buChar char="Ø"/>
            </a:pPr>
            <a:r>
              <a:rPr lang="en-IN" kern="0" dirty="0"/>
              <a:t>Camera</a:t>
            </a:r>
          </a:p>
          <a:p>
            <a:pPr lvl="4" indent="-342900">
              <a:buFont typeface="Wingdings" pitchFamily="2" charset="2"/>
              <a:buChar char="Ø"/>
            </a:pPr>
            <a:r>
              <a:rPr lang="en-IN" kern="0" dirty="0"/>
              <a:t>UART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 err="1"/>
              <a:t>Mutex</a:t>
            </a:r>
            <a:r>
              <a:rPr lang="en-IN" kern="0" dirty="0"/>
              <a:t>, Semaphore</a:t>
            </a:r>
          </a:p>
        </p:txBody>
      </p:sp>
    </p:spTree>
    <p:extLst>
      <p:ext uri="{BB962C8B-B14F-4D97-AF65-F5344CB8AC3E}">
        <p14:creationId xmlns:p14="http://schemas.microsoft.com/office/powerpoint/2010/main" val="30809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816C-2DF2-4614-8A09-286BB948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5349-B905-4D89-A033-84010ABE2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What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What – in much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What next?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67802-C6FA-4170-8331-B920E19485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21951-0480-4C6E-AB94-A351F75AA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1825A3-4674-4EA8-B604-66DF193812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0B59A6-1611-4751-99C8-7FE9C35B2E9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736804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b="1" kern="0" dirty="0"/>
              <a:t>Challenges faced</a:t>
            </a:r>
            <a:endParaRPr lang="en-IN" b="1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Setting up the </a:t>
            </a:r>
            <a:r>
              <a:rPr lang="en-IN" kern="0" dirty="0" err="1"/>
              <a:t>gstreamer</a:t>
            </a:r>
            <a:r>
              <a:rPr lang="en-IN" kern="0" dirty="0"/>
              <a:t> with relevant configurations for Camera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Configure camera – Orientations, resolutions, etc.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Multi-threaded application in C++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Required power for the board</a:t>
            </a:r>
          </a:p>
        </p:txBody>
      </p:sp>
    </p:spTree>
    <p:extLst>
      <p:ext uri="{BB962C8B-B14F-4D97-AF65-F5344CB8AC3E}">
        <p14:creationId xmlns:p14="http://schemas.microsoft.com/office/powerpoint/2010/main" val="35292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7240860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176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Unit testing</a:t>
            </a: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Robust Camera and UART testing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Detection on sample still photos and videos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Calculations of Theta and Delta Theta for different positions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3717032"/>
            <a:ext cx="8435479" cy="176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Systems Testing</a:t>
            </a: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Subjects at different positions – Verified in the monitor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Captured positions – Green boxes and Values printed</a:t>
            </a:r>
          </a:p>
        </p:txBody>
      </p:sp>
    </p:spTree>
    <p:extLst>
      <p:ext uri="{BB962C8B-B14F-4D97-AF65-F5344CB8AC3E}">
        <p14:creationId xmlns:p14="http://schemas.microsoft.com/office/powerpoint/2010/main" val="41240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d7a63b89_0_0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Component Description: CameraNano Algorithm</a:t>
            </a:r>
            <a:endParaRPr/>
          </a:p>
        </p:txBody>
      </p:sp>
      <p:sp>
        <p:nvSpPr>
          <p:cNvPr id="147" name="Google Shape;147;g5dd7a63b89_0_0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8" name="Google Shape;148;g5dd7a63b89_0_0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49" name="Google Shape;149;g5dd7a63b89_0_0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50" name="Google Shape;150;g5dd7a63b89_0_0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51" name="Google Shape;151;g5dd7a63b89_0_0"/>
          <p:cNvSpPr txBox="1"/>
          <p:nvPr/>
        </p:nvSpPr>
        <p:spPr>
          <a:xfrm>
            <a:off x="381500" y="1590675"/>
            <a:ext cx="55143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Feature descriptor (HOG)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Useful to stand out edges - Shape information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Normalization to reduce illumination and contrast differences.</a:t>
            </a:r>
            <a:endParaRPr sz="1800"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Pixel patches for compact information and noise immunity.</a:t>
            </a:r>
            <a:endParaRPr sz="1800"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Single numerical vector output</a:t>
            </a:r>
            <a:endParaRPr sz="1800">
              <a:solidFill>
                <a:schemeClr val="dk1"/>
              </a:solidFill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Support Vector Machine (SVM)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Trained decision model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Non maximum suppression (NMS)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Merging several overlapping detections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g5dd7a63b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426" y="1147274"/>
            <a:ext cx="1882274" cy="541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92e19007_0_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Pedestrian detection</a:t>
            </a:r>
            <a:endParaRPr/>
          </a:p>
        </p:txBody>
      </p:sp>
      <p:sp>
        <p:nvSpPr>
          <p:cNvPr id="158" name="Google Shape;158;g5d92e19007_0_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9" name="Google Shape;159;g5d92e19007_0_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60" name="Google Shape;160;g5d92e19007_0_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61" name="Google Shape;161;g5d92e19007_0_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62" name="Google Shape;162;g5d92e19007_0_2"/>
          <p:cNvSpPr txBox="1"/>
          <p:nvPr/>
        </p:nvSpPr>
        <p:spPr>
          <a:xfrm>
            <a:off x="381500" y="1666875"/>
            <a:ext cx="51747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Starting with the image’s original size, place the window in the top left corner and run the algorithm.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Slide the window (</a:t>
            </a:r>
            <a:r>
              <a:rPr lang="en-US" sz="2000" dirty="0" err="1">
                <a:solidFill>
                  <a:schemeClr val="dk1"/>
                </a:solidFill>
              </a:rPr>
              <a:t>winStride</a:t>
            </a:r>
            <a:r>
              <a:rPr lang="en-US" sz="2000" dirty="0">
                <a:solidFill>
                  <a:schemeClr val="dk1"/>
                </a:solidFill>
              </a:rPr>
              <a:t> pixels), and run the HOG on the next segment.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For each HOG, make a decision if the window contains a person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Scale the image (by scale factor) and start again 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63" name="Google Shape;163;g5d92e1900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25" y="1057975"/>
            <a:ext cx="1945475" cy="2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5d92e1900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825" y="4093800"/>
            <a:ext cx="2238486" cy="2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5d92e19007_0_2"/>
          <p:cNvSpPr txBox="1"/>
          <p:nvPr/>
        </p:nvSpPr>
        <p:spPr>
          <a:xfrm>
            <a:off x="5483113" y="6468888"/>
            <a:ext cx="36366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source:</a:t>
            </a:r>
            <a:r>
              <a:rPr lang="en-US" sz="1200"/>
              <a:t> Rosebrock. pyimagesearch. [5]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93daae32_0_1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171" name="Google Shape;171;g5d93daae32_0_1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72" name="Google Shape;172;g5d93daae32_0_1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73" name="Google Shape;173;g5d93daae32_0_1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74" name="Google Shape;174;g5d93daae32_0_1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75" name="Google Shape;175;g5d93daae32_0_1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76" name="Google Shape;176;g5d93daae32_0_1"/>
          <p:cNvPicPr preferRelativeResize="0"/>
          <p:nvPr/>
        </p:nvPicPr>
        <p:blipFill rotWithShape="1">
          <a:blip r:embed="rId3">
            <a:alphaModFix/>
          </a:blip>
          <a:srcRect l="74952"/>
          <a:stretch/>
        </p:blipFill>
        <p:spPr>
          <a:xfrm>
            <a:off x="6254300" y="1507025"/>
            <a:ext cx="2426067" cy="48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5d93daae32_0_1"/>
          <p:cNvSpPr txBox="1"/>
          <p:nvPr/>
        </p:nvSpPr>
        <p:spPr>
          <a:xfrm>
            <a:off x="7259749" y="1209675"/>
            <a:ext cx="434225" cy="29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64</a:t>
            </a:r>
            <a:endParaRPr dirty="0"/>
          </a:p>
        </p:txBody>
      </p:sp>
      <p:sp>
        <p:nvSpPr>
          <p:cNvPr id="178" name="Google Shape;178;g5d93daae32_0_1"/>
          <p:cNvSpPr txBox="1"/>
          <p:nvPr/>
        </p:nvSpPr>
        <p:spPr>
          <a:xfrm>
            <a:off x="8607425" y="3750316"/>
            <a:ext cx="648058" cy="30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128</a:t>
            </a:r>
            <a:endParaRPr sz="1600" dirty="0"/>
          </a:p>
        </p:txBody>
      </p:sp>
      <p:cxnSp>
        <p:nvCxnSpPr>
          <p:cNvPr id="179" name="Google Shape;179;g5d93daae32_0_1"/>
          <p:cNvCxnSpPr>
            <a:cxnSpLocks/>
            <a:stCxn id="177" idx="1"/>
          </p:cNvCxnSpPr>
          <p:nvPr/>
        </p:nvCxnSpPr>
        <p:spPr>
          <a:xfrm flipH="1" flipV="1">
            <a:off x="6262851" y="1332426"/>
            <a:ext cx="996898" cy="259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g5d93daae32_0_1"/>
          <p:cNvCxnSpPr/>
          <p:nvPr/>
        </p:nvCxnSpPr>
        <p:spPr>
          <a:xfrm>
            <a:off x="7693988" y="1332425"/>
            <a:ext cx="996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g5d93daae32_0_1"/>
          <p:cNvCxnSpPr/>
          <p:nvPr/>
        </p:nvCxnSpPr>
        <p:spPr>
          <a:xfrm rot="10800000">
            <a:off x="8930428" y="1512575"/>
            <a:ext cx="0" cy="224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g5d93daae32_0_1"/>
          <p:cNvCxnSpPr/>
          <p:nvPr/>
        </p:nvCxnSpPr>
        <p:spPr>
          <a:xfrm>
            <a:off x="8930428" y="4108625"/>
            <a:ext cx="0" cy="224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3" name="Google Shape;183;g5d93daae3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5" y="3368875"/>
            <a:ext cx="5305426" cy="29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5d93daae32_0_1"/>
          <p:cNvSpPr txBox="1"/>
          <p:nvPr/>
        </p:nvSpPr>
        <p:spPr>
          <a:xfrm>
            <a:off x="1689288" y="627217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5" name="Google Shape;185;g5d93daae32_0_1"/>
          <p:cNvSpPr txBox="1"/>
          <p:nvPr/>
        </p:nvSpPr>
        <p:spPr>
          <a:xfrm>
            <a:off x="6038600" y="63499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93daae32_0_23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191" name="Google Shape;191;g5d93daae32_0_23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2" name="Google Shape;192;g5d93daae32_0_23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93" name="Google Shape;193;g5d93daae32_0_23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94" name="Google Shape;194;g5d93daae32_0_23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95" name="Google Shape;195;g5d93daae32_0_23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  <a:endParaRPr sz="20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sz="20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sz="20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marR="1762125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(unsigned 0-180) and the magnitude as the distribution (contributing to 2 bins)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96" name="Google Shape;196;g5d93daae3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2540975"/>
            <a:ext cx="4456500" cy="3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5d93daae3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112" y="4910150"/>
            <a:ext cx="1933076" cy="5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5d93daae32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100" y="5491125"/>
            <a:ext cx="3161799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5d93daae32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50" y="6066250"/>
            <a:ext cx="3747832" cy="5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5d93daae32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900" y="6066250"/>
            <a:ext cx="4025927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5d93daae32_0_23"/>
          <p:cNvSpPr txBox="1"/>
          <p:nvPr/>
        </p:nvSpPr>
        <p:spPr>
          <a:xfrm>
            <a:off x="5276600" y="55879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93daae32_0_57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207" name="Google Shape;207;g5d93daae32_0_57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8" name="Google Shape;208;g5d93daae32_0_57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09" name="Google Shape;209;g5d93daae32_0_57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10" name="Google Shape;210;g5d93daae32_0_57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11" name="Google Shape;211;g5d93daae32_0_57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and the magnitude as the distribution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Normalize the histograms in 16x16 blocks (4 contiguous cells)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Concatenate 4 histograms (36 bins)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Using L2 norm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Reduce lighting dependency.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2" name="Google Shape;212;g5d93daae32_0_57"/>
          <p:cNvSpPr txBox="1"/>
          <p:nvPr/>
        </p:nvSpPr>
        <p:spPr>
          <a:xfrm>
            <a:off x="6114800" y="60451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3" name="Google Shape;213;g5d93daae32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00" y="1362075"/>
            <a:ext cx="24193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93daae32_0_9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219" name="Google Shape;219;g5d93daae32_0_9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0" name="Google Shape;220;g5d93daae32_0_9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21" name="Google Shape;221;g5d93daae32_0_9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22" name="Google Shape;222;g5d93daae32_0_9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23" name="Google Shape;223;g5d93daae32_0_92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and the magnitude as the distribution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Normalize the histograms in 16x16 blocks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lvl="0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</a:rPr>
              <a:t>Concatenate 36-bins vectors (histograms) from each block into a 3780 values.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7 horizontal positions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15 vertical positions</a:t>
            </a:r>
          </a:p>
          <a:p>
            <a:pPr marL="1371600" lvl="2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</a:pPr>
            <a:r>
              <a:rPr lang="en-US" dirty="0">
                <a:solidFill>
                  <a:schemeClr val="dk1"/>
                </a:solidFill>
              </a:rPr>
              <a:t>7x15x36 = 3780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24" name="Google Shape;224;g5d93daae32_0_92"/>
          <p:cNvSpPr txBox="1"/>
          <p:nvPr/>
        </p:nvSpPr>
        <p:spPr>
          <a:xfrm>
            <a:off x="6114800" y="60451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5" name="Google Shape;225;g5d93daae3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800" y="1285875"/>
            <a:ext cx="2403600" cy="47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92e19007_0_1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 (SVM)</a:t>
            </a:r>
            <a:endParaRPr/>
          </a:p>
        </p:txBody>
      </p:sp>
      <p:sp>
        <p:nvSpPr>
          <p:cNvPr id="231" name="Google Shape;231;g5d92e19007_0_1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32" name="Google Shape;232;g5d92e19007_0_1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33" name="Google Shape;233;g5d92e19007_0_1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34" name="Google Shape;234;g5d92e19007_0_1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35" name="Google Shape;235;g5d92e19007_0_12"/>
          <p:cNvSpPr txBox="1"/>
          <p:nvPr/>
        </p:nvSpPr>
        <p:spPr>
          <a:xfrm>
            <a:off x="381500" y="1590675"/>
            <a:ext cx="46182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Supervised learning method for classification.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Closest points determine the hyperplane. (Support vectors)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Based on the resulting histogram, decide if it is a positive detection.</a:t>
            </a: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Trained with the INRIA person dataset.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3600 images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6" name="Google Shape;236;g5d92e1900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350" y="1520350"/>
            <a:ext cx="3636525" cy="44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5d92e19007_0_12"/>
          <p:cNvSpPr txBox="1"/>
          <p:nvPr/>
        </p:nvSpPr>
        <p:spPr>
          <a:xfrm>
            <a:off x="5188300" y="5939000"/>
            <a:ext cx="36366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source:</a:t>
            </a:r>
            <a:r>
              <a:rPr lang="en-US"/>
              <a:t> R. Berwick. MIT. [3]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92e19007_0_2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maximum suppression (NMS)</a:t>
            </a:r>
            <a:endParaRPr/>
          </a:p>
        </p:txBody>
      </p:sp>
      <p:sp>
        <p:nvSpPr>
          <p:cNvPr id="243" name="Google Shape;243;g5d92e19007_0_2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4" name="Google Shape;244;g5d92e19007_0_2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45" name="Google Shape;245;g5d92e19007_0_2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46" name="Google Shape;246;g5d92e19007_0_2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47" name="Google Shape;247;g5d92e19007_0_22"/>
          <p:cNvSpPr txBox="1"/>
          <p:nvPr/>
        </p:nvSpPr>
        <p:spPr>
          <a:xfrm>
            <a:off x="381500" y="1590675"/>
            <a:ext cx="8353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Transform many window hypothesis into a single box for each detected pedestrian</a:t>
            </a: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Resulting rectangles are the biggest in the overlapping region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8" name="Google Shape;248;g5d92e19007_0_22"/>
          <p:cNvPicPr preferRelativeResize="0"/>
          <p:nvPr/>
        </p:nvPicPr>
        <p:blipFill rotWithShape="1">
          <a:blip r:embed="rId3">
            <a:alphaModFix/>
          </a:blip>
          <a:srcRect l="35146" r="22268" b="26889"/>
          <a:stretch/>
        </p:blipFill>
        <p:spPr>
          <a:xfrm>
            <a:off x="1104895" y="2914250"/>
            <a:ext cx="2608004" cy="33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d92e19007_0_22"/>
          <p:cNvPicPr preferRelativeResize="0"/>
          <p:nvPr/>
        </p:nvPicPr>
        <p:blipFill rotWithShape="1">
          <a:blip r:embed="rId4">
            <a:alphaModFix/>
          </a:blip>
          <a:srcRect l="35064" r="23221" b="27630"/>
          <a:stretch/>
        </p:blipFill>
        <p:spPr>
          <a:xfrm>
            <a:off x="5392648" y="2914262"/>
            <a:ext cx="2580650" cy="3357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5d92e19007_0_22"/>
          <p:cNvCxnSpPr>
            <a:stCxn id="248" idx="3"/>
            <a:endCxn id="249" idx="1"/>
          </p:cNvCxnSpPr>
          <p:nvPr/>
        </p:nvCxnSpPr>
        <p:spPr>
          <a:xfrm>
            <a:off x="3712899" y="4593213"/>
            <a:ext cx="1679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Project Goals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627782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marL="369888" lvl="2" indent="0">
              <a:buNone/>
            </a:pPr>
            <a:endParaRPr lang="en-IN" kern="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DC5F62-26AC-418A-A509-EE115A978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13592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0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92e19007_0_50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Description: CameraNano Algorithm: Challenges</a:t>
            </a:r>
            <a:endParaRPr/>
          </a:p>
        </p:txBody>
      </p:sp>
      <p:sp>
        <p:nvSpPr>
          <p:cNvPr id="256" name="Google Shape;256;g5d92e19007_0_50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57" name="Google Shape;257;g5d92e19007_0_50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58" name="Google Shape;258;g5d92e19007_0_50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59" name="Google Shape;259;g5d92e19007_0_50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60" name="Google Shape;260;g5d92e19007_0_50"/>
          <p:cNvSpPr txBox="1"/>
          <p:nvPr/>
        </p:nvSpPr>
        <p:spPr>
          <a:xfrm>
            <a:off x="381496" y="1590675"/>
            <a:ext cx="84354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Little knowledge about the algorithm. </a:t>
            </a:r>
            <a:endParaRPr sz="2000">
              <a:solidFill>
                <a:schemeClr val="dk1"/>
              </a:solidFill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Initial research and skinny sheep on Virtual Machine.</a:t>
            </a:r>
            <a:endParaRPr sz="2000">
              <a:solidFill>
                <a:schemeClr val="dk1"/>
              </a:solidFill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Image quality and mechanical assembly. </a:t>
            </a:r>
            <a:endParaRPr sz="2000">
              <a:solidFill>
                <a:schemeClr val="dk1"/>
              </a:solidFill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Fine tuning with the final configuration.</a:t>
            </a:r>
            <a:endParaRPr sz="2000">
              <a:solidFill>
                <a:schemeClr val="dk1"/>
              </a:solidFill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No golden parameters for best results and dependence on camera.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Fine tuning on real testing scenario. 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Vertical lines false positives.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 Line filtering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High variability with light conditions.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Extended testing: different times of the day.</a:t>
            </a:r>
            <a:endParaRPr sz="2000">
              <a:solidFill>
                <a:schemeClr val="dk1"/>
              </a:solidFill>
            </a:endParaRPr>
          </a:p>
          <a:p>
            <a:pPr marL="369887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d92e19007_0_68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Description: CameraNano Algorithm: Skinny sheep</a:t>
            </a:r>
            <a:endParaRPr/>
          </a:p>
        </p:txBody>
      </p:sp>
      <p:sp>
        <p:nvSpPr>
          <p:cNvPr id="266" name="Google Shape;266;g5d92e19007_0_68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67" name="Google Shape;267;g5d92e19007_0_68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68" name="Google Shape;268;g5d92e19007_0_68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69" name="Google Shape;269;g5d92e19007_0_68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70" name="Google Shape;270;g5d92e19007_0_68"/>
          <p:cNvSpPr txBox="1"/>
          <p:nvPr/>
        </p:nvSpPr>
        <p:spPr>
          <a:xfrm>
            <a:off x="152900" y="1590675"/>
            <a:ext cx="49860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Algorithm implementation with actual framework (openCV) on a virtual machine. </a:t>
            </a:r>
            <a:endParaRPr sz="2000">
              <a:solidFill>
                <a:schemeClr val="dk1"/>
              </a:solidFill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Getting the detection up and running early in the project.</a:t>
            </a:r>
            <a:endParaRPr sz="2000">
              <a:solidFill>
                <a:schemeClr val="dk1"/>
              </a:solidFill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Risk mitigation.</a:t>
            </a:r>
            <a:endParaRPr sz="2000">
              <a:solidFill>
                <a:schemeClr val="dk1"/>
              </a:solidFill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Increasing knowledge before hardware arrived.</a:t>
            </a:r>
            <a:endParaRPr sz="2000">
              <a:solidFill>
                <a:schemeClr val="dk1"/>
              </a:solidFill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GUI for parameter configuration.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Easier and faster tuning and testing.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Evaluating behaviour of the algorithm</a:t>
            </a:r>
            <a:endParaRPr sz="2000">
              <a:solidFill>
                <a:schemeClr val="dk1"/>
              </a:solidFill>
            </a:endParaRPr>
          </a:p>
          <a:p>
            <a:pPr marL="369887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5d92e19007_0_68"/>
          <p:cNvPicPr preferRelativeResize="0"/>
          <p:nvPr/>
        </p:nvPicPr>
        <p:blipFill rotWithShape="1">
          <a:blip r:embed="rId3">
            <a:alphaModFix/>
          </a:blip>
          <a:srcRect l="47636" t="7378" r="9502" b="8004"/>
          <a:stretch/>
        </p:blipFill>
        <p:spPr>
          <a:xfrm>
            <a:off x="5138900" y="1895875"/>
            <a:ext cx="4005102" cy="404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92e19007_0_59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Description: CameraNano Algorithm: Skinny sheep</a:t>
            </a:r>
            <a:endParaRPr/>
          </a:p>
        </p:txBody>
      </p:sp>
      <p:sp>
        <p:nvSpPr>
          <p:cNvPr id="277" name="Google Shape;277;g5d92e19007_0_59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78" name="Google Shape;278;g5d92e19007_0_59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79" name="Google Shape;279;g5d92e19007_0_59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pic>
        <p:nvPicPr>
          <p:cNvPr id="2" name="HOG_trackbarsEdited">
            <a:hlinkClick r:id="" action="ppaction://media"/>
            <a:extLst>
              <a:ext uri="{FF2B5EF4-FFF2-40B4-BE49-F238E27FC236}">
                <a16:creationId xmlns:a16="http://schemas.microsoft.com/office/drawing/2014/main" id="{FC2A0A01-081F-4934-AB10-937092C7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340768"/>
            <a:ext cx="8316416" cy="4677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92e19007_0_36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Bibliography </a:t>
            </a:r>
            <a:endParaRPr/>
          </a:p>
        </p:txBody>
      </p:sp>
      <p:sp>
        <p:nvSpPr>
          <p:cNvPr id="286" name="Google Shape;286;g5d92e19007_0_36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87" name="Google Shape;287;g5d92e19007_0_36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88" name="Google Shape;288;g5d92e19007_0_36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89" name="Google Shape;289;g5d92e19007_0_36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90" name="Google Shape;290;g5d92e19007_0_36"/>
          <p:cNvSpPr txBox="1"/>
          <p:nvPr/>
        </p:nvSpPr>
        <p:spPr>
          <a:xfrm>
            <a:off x="381500" y="1590675"/>
            <a:ext cx="81933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Navneet Dalal, Bill Triggs. Histograms of Oriented Gradients for Human Detection. Cordelia Schmid and Stefano Soatto and Carlo Tomasi. International Conference on Computer Vision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Pattern Recognition (CVPR ’05), Jun 2005, San Diego, United States. IEEE Computer Society, 1, pp.886–893, 2005, &lt;http://ieeexplore.ieee.org/xpls/abs_all.jsp?arnumber=1467360&gt;.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&lt;10.1109/CVPR.2005.177&gt;. &lt;inria-00548512&gt;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Mallick, Satya. “Histogram of oriented gradients”. December 2016. Consulted in: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https://www.learnopencv.com/histogram-of-oriented-gradients/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R. Berwick. “An idiot’s guide to Support Vector machines (SVMs)”. MIT. Consulted in: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http://web.mit.edu/6.034/wwwbob/svm-notes-long-08.pdf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INRIA Person Dataset. Consulted in: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http://pascal.inrialpes.fr/data/human/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Rosebrock, Adrian. HOG detectMultiScale parameters explained. November 2015: pyimagesearch. Consulted in: 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https://www.pyimagesearch.com/2015/11/16/hog-detectmultiscale-parameters-explained/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Future Scope of Work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Future Scope</a:t>
            </a:r>
          </a:p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Extended features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pedestrian detection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object detection – such as Animals, Vehicles, etc.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cameras for 360 degree field of view 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Quality of camera to improve accuracy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Camera image stabilisation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Camera Mounting height, angle</a:t>
            </a:r>
          </a:p>
          <a:p>
            <a:pPr marL="738188" lvl="3" indent="0">
              <a:buNone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Algorithms to explore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Histogram of Oriented Gradients (HOG)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Scale Invariant Feature Transform (SIFT) 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Convolutional Neural Networks (CNNs)</a:t>
            </a: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1023938" lvl="3" indent="-285750">
              <a:buFont typeface="Wingdings" pitchFamily="2" charset="2"/>
              <a:buChar char="Ø"/>
            </a:pPr>
            <a:endParaRPr lang="en-IN" kern="0" dirty="0"/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13354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Future Scope of Work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Future Scope </a:t>
            </a:r>
            <a:r>
              <a:rPr lang="en-IN" kern="0" dirty="0" err="1"/>
              <a:t>cont</a:t>
            </a:r>
            <a:r>
              <a:rPr lang="en-IN" kern="0" dirty="0"/>
              <a:t>…</a:t>
            </a:r>
          </a:p>
          <a:p>
            <a:pPr marL="369888" lvl="2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Libraries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Tensor flow 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 err="1"/>
              <a:t>PyTorch</a:t>
            </a:r>
            <a:endParaRPr lang="en-IN" kern="0" dirty="0"/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 err="1"/>
              <a:t>mlpack</a:t>
            </a:r>
            <a:endParaRPr lang="en-IN" kern="0" dirty="0"/>
          </a:p>
          <a:p>
            <a:pPr marL="738188" lvl="3" indent="0">
              <a:buNone/>
            </a:pPr>
            <a:endParaRPr lang="en-IN" kern="0"/>
          </a:p>
          <a:p>
            <a:pPr marL="738188" lvl="3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Speed improvement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FPGA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GPUs</a:t>
            </a:r>
          </a:p>
          <a:p>
            <a:pPr lvl="3" indent="-342900">
              <a:buFont typeface="Wingdings" pitchFamily="2" charset="2"/>
              <a:buChar char="Ø"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lvl="3" indent="-342900">
              <a:buFont typeface="Wingdings" pitchFamily="2" charset="2"/>
              <a:buChar char="Ø"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1023938" lvl="3" indent="-285750">
              <a:buFont typeface="Wingdings" pitchFamily="2" charset="2"/>
              <a:buChar char="Ø"/>
            </a:pPr>
            <a:endParaRPr lang="en-IN" kern="0" dirty="0"/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34398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----</a:t>
            </a:r>
            <a:r>
              <a:rPr lang="en-US" dirty="0" err="1"/>
              <a:t>ibilities</a:t>
            </a:r>
            <a:r>
              <a:rPr lang="en-US" dirty="0"/>
              <a:t> Focus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44822" y="1065018"/>
            <a:ext cx="8435479" cy="53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" panose="020B0604020202020204" pitchFamily="34" charset="0"/>
              <a:buChar char="•"/>
            </a:pPr>
            <a:endParaRPr lang="en-IN" b="1" kern="0" dirty="0"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r>
              <a:rPr lang="en-IN" b="1" kern="0" dirty="0">
                <a:cs typeface="Arial"/>
              </a:rPr>
              <a:t>Quality</a:t>
            </a:r>
          </a:p>
          <a:p>
            <a:pPr marL="1080770" lvl="3" indent="-342900">
              <a:buFont typeface="Arial" panose="020B0604020202020204" pitchFamily="34" charset="0"/>
              <a:buChar char="•"/>
            </a:pPr>
            <a:r>
              <a:rPr lang="en-IN" b="1" kern="0" dirty="0">
                <a:cs typeface="Arial"/>
              </a:rPr>
              <a:t>Review and Testing</a:t>
            </a:r>
            <a:endParaRPr lang="en-IN" b="1" kern="0" dirty="0"/>
          </a:p>
          <a:p>
            <a:pPr marL="1436370" lvl="4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Design and code of every module reviewed in team</a:t>
            </a:r>
          </a:p>
          <a:p>
            <a:pPr marL="1436370" lvl="4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Extensive system tests done regularly for detection and </a:t>
            </a:r>
            <a:r>
              <a:rPr lang="en-IN" kern="0" dirty="0">
                <a:cs typeface="Arial"/>
              </a:rPr>
              <a:t>feedback taken up for algorithm fine-tuning</a:t>
            </a:r>
            <a:endParaRPr lang="en-IN" kern="0" dirty="0">
              <a:latin typeface="Arial"/>
              <a:cs typeface="Arial"/>
            </a:endParaRPr>
          </a:p>
          <a:p>
            <a:pPr marL="1080770" lvl="3" indent="-342900">
              <a:buFont typeface="Arial,Sans-Serif"/>
              <a:buChar char="•"/>
            </a:pPr>
            <a:r>
              <a:rPr lang="en-IN" b="1" kern="0" dirty="0">
                <a:latin typeface="Arial"/>
                <a:cs typeface="Arial"/>
              </a:rPr>
              <a:t>Algorithm fine-tuning</a:t>
            </a:r>
            <a:endParaRPr lang="en-US" kern="0" dirty="0">
              <a:latin typeface="Arial"/>
              <a:ea typeface="+mn-lt"/>
              <a:cs typeface="Arial"/>
            </a:endParaRPr>
          </a:p>
          <a:p>
            <a:pPr marL="1436370" lvl="4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Elimination of false positives</a:t>
            </a:r>
          </a:p>
          <a:p>
            <a:pPr marL="1436370" lvl="4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Line detected as human issue – Hough algorithm-based tuning</a:t>
            </a:r>
          </a:p>
          <a:p>
            <a:pPr marL="369570" lvl="2" indent="0">
              <a:buNone/>
            </a:pPr>
            <a:endParaRPr lang="en-IN" kern="0" dirty="0">
              <a:latin typeface="Arial" charset="0"/>
              <a:cs typeface="Arial" charset="0"/>
            </a:endParaRPr>
          </a:p>
          <a:p>
            <a:pPr marL="369570" lvl="2" indent="0">
              <a:buNone/>
            </a:pPr>
            <a:endParaRPr lang="en-IN" kern="0" dirty="0">
              <a:latin typeface="Arial"/>
              <a:cs typeface="Arial"/>
            </a:endParaRPr>
          </a:p>
          <a:p>
            <a:pPr marL="712470" lvl="2" indent="-342900">
              <a:buFont typeface="Arial" panose="020B0604020202020204" pitchFamily="34" charset="0"/>
              <a:buChar char="•"/>
            </a:pPr>
            <a:r>
              <a:rPr lang="en-IN" b="1" kern="0" dirty="0">
                <a:latin typeface="Arial"/>
                <a:cs typeface="Arial"/>
              </a:rPr>
              <a:t>Maintainability and Scalability</a:t>
            </a:r>
          </a:p>
          <a:p>
            <a:pPr marL="712470" lvl="2" indent="-342900">
              <a:buFont typeface="Arial" panose="020B0604020202020204" pitchFamily="34" charset="0"/>
              <a:buChar char="•"/>
            </a:pPr>
            <a:endParaRPr lang="en-IN" sz="1800" kern="0" dirty="0">
              <a:ea typeface="+mn-lt"/>
              <a:cs typeface="+mn-lt"/>
            </a:endParaRPr>
          </a:p>
          <a:p>
            <a:pPr marL="1080770" lvl="3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LiDAR added as service – helps LiDAR redesign team to easily integrate</a:t>
            </a:r>
          </a:p>
          <a:p>
            <a:pPr marL="1080770" lvl="3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Common code framework for Gateway</a:t>
            </a:r>
          </a:p>
          <a:p>
            <a:pPr marL="1080770" lvl="3" indent="-342900">
              <a:buFont typeface="Wingdings" panose="020B0604020202020204" pitchFamily="34" charset="0"/>
              <a:buChar char="v"/>
            </a:pPr>
            <a:r>
              <a:rPr lang="en-IN" kern="0" dirty="0">
                <a:ea typeface="+mn-lt"/>
                <a:cs typeface="+mn-lt"/>
              </a:rPr>
              <a:t>Nano chosen for higher bandwidth – helps integrate multiple cameras</a:t>
            </a:r>
          </a:p>
          <a:p>
            <a:pPr marL="1080770" lvl="3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  <a:p>
            <a:pPr marL="1080770" lvl="3" indent="-342900">
              <a:buFont typeface="Arial" panose="020B0604020202020204" pitchFamily="34" charset="0"/>
              <a:buChar char="•"/>
            </a:pPr>
            <a:endParaRPr lang="en-IN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4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Lessons Learnt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371600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Team was risk averse – Needed fewer RPI-3 boards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Initially lacked imagination in Camera mounting and mechanical designs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Could have tried benchmarking with 2 different cameras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1709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Thank you!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171946" y="1316037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Prof. </a:t>
            </a:r>
            <a:r>
              <a:rPr lang="en-IN" kern="0" dirty="0" err="1"/>
              <a:t>Dr.</a:t>
            </a:r>
            <a:r>
              <a:rPr lang="en-IN" kern="0" dirty="0"/>
              <a:t> Peter Fromm</a:t>
            </a:r>
          </a:p>
          <a:p>
            <a:pPr marL="369888" lvl="2" indent="0">
              <a:buNone/>
            </a:pPr>
            <a:r>
              <a:rPr lang="en-IN" kern="0" dirty="0"/>
              <a:t>     Course Director</a:t>
            </a:r>
          </a:p>
          <a:p>
            <a:pPr marL="369888" lvl="2" indent="0">
              <a:buNone/>
            </a:pPr>
            <a:r>
              <a:rPr lang="en-IN" kern="0" dirty="0"/>
              <a:t>     IMSEIT, HDA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Mr. Thomas Barth</a:t>
            </a:r>
          </a:p>
          <a:p>
            <a:pPr marL="369888" lvl="2" indent="0">
              <a:buNone/>
            </a:pPr>
            <a:r>
              <a:rPr lang="en-IN" kern="0" dirty="0"/>
              <a:t>     Teaching Fellow</a:t>
            </a:r>
          </a:p>
          <a:p>
            <a:pPr marL="369888" lvl="2" indent="0">
              <a:buNone/>
            </a:pPr>
            <a:r>
              <a:rPr lang="en-IN" kern="0" dirty="0"/>
              <a:t>     HDA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7988B-4D5E-4E4C-9E08-E51B6BB9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268760"/>
            <a:ext cx="1872208" cy="2457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59C11-FD84-4CB2-9C48-DB24BF70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49" y="4041945"/>
            <a:ext cx="14573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Prepare Phase Accomplishments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F40106-491E-4C7A-81E4-922377389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258194"/>
              </p:ext>
            </p:extLst>
          </p:nvPr>
        </p:nvGraphicFramePr>
        <p:xfrm>
          <a:off x="1524000" y="1397000"/>
          <a:ext cx="664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77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Prepare Phase Accomplishments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Risk Management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/>
              <a:t>Hardware Platform – cost vs performance vs ease</a:t>
            </a:r>
          </a:p>
          <a:p>
            <a:pPr marL="738188" lvl="3" indent="0">
              <a:buNone/>
            </a:pPr>
            <a:r>
              <a:rPr lang="en-IN" kern="0" dirty="0"/>
              <a:t>	   ease of development vs future scope</a:t>
            </a:r>
          </a:p>
          <a:p>
            <a:pPr marL="1023938" lvl="3" indent="-285750">
              <a:buFont typeface="Arial" panose="020B0604020202020204" pitchFamily="34" charset="0"/>
              <a:buChar char="•"/>
            </a:pPr>
            <a:r>
              <a:rPr lang="en-IN" kern="0" dirty="0"/>
              <a:t>Features – Usage of Camera Data, Usage of</a:t>
            </a:r>
          </a:p>
          <a:p>
            <a:pPr marL="738188" lvl="3" indent="0">
              <a:buNone/>
            </a:pPr>
            <a:r>
              <a:rPr lang="en-IN" kern="0" dirty="0"/>
              <a:t>     LiDAR data, Sensor Fusion</a:t>
            </a:r>
          </a:p>
          <a:p>
            <a:pPr marL="1023938" lvl="3" indent="-285750">
              <a:buFont typeface="Arial" panose="020B0604020202020204" pitchFamily="34" charset="0"/>
              <a:buChar char="•"/>
            </a:pPr>
            <a:r>
              <a:rPr lang="en-IN" kern="0" dirty="0"/>
              <a:t>Hardware Availability – NVIDIA launch</a:t>
            </a:r>
          </a:p>
          <a:p>
            <a:pPr marL="1023938" lvl="3" indent="-28575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Risk Mitigation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/>
              <a:t>Choice of RPI-3 as development vehicle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/>
              <a:t>VirtualBox Linux for development and trials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/>
              <a:t>De-scoping Sensor Fusion and </a:t>
            </a:r>
            <a:r>
              <a:rPr lang="en-IN" kern="0" dirty="0" err="1"/>
              <a:t>Aurix</a:t>
            </a:r>
            <a:r>
              <a:rPr lang="en-IN" kern="0" dirty="0"/>
              <a:t> Data Consumption tasks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/>
              <a:t>Planning “Car” dependency to the end of the project</a:t>
            </a:r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1023938" lvl="3" indent="-285750">
              <a:buFont typeface="Arial" panose="020B0604020202020204" pitchFamily="34" charset="0"/>
              <a:buChar char="•"/>
            </a:pPr>
            <a:endParaRPr lang="en-IN" kern="0" dirty="0"/>
          </a:p>
        </p:txBody>
      </p:sp>
      <p:pic>
        <p:nvPicPr>
          <p:cNvPr id="3" name="Graphic 2" descr="Danger">
            <a:extLst>
              <a:ext uri="{FF2B5EF4-FFF2-40B4-BE49-F238E27FC236}">
                <a16:creationId xmlns:a16="http://schemas.microsoft.com/office/drawing/2014/main" id="{3B53F552-9632-495D-9CEF-A3351872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85049" y="1637184"/>
            <a:ext cx="2655912" cy="26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E08D-D3F2-4D17-8DE9-A6C0CD59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0"/>
            <a:ext cx="7764463" cy="714375"/>
          </a:xfrm>
        </p:spPr>
        <p:txBody>
          <a:bodyPr/>
          <a:lstStyle/>
          <a:p>
            <a:r>
              <a:rPr lang="en-US" dirty="0"/>
              <a:t>Produce Phase Practices – Skinny Sheep Model with Blue Sky Thinking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DB0EB-D803-45B6-9C4A-582A744CB9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 indent="-342900">
              <a:buFont typeface="Arial" panose="020B0604020202020204" pitchFamily="34" charset="0"/>
              <a:buChar char="•"/>
            </a:pPr>
            <a:r>
              <a:rPr lang="en-IN" dirty="0"/>
              <a:t>Start small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dirty="0"/>
              <a:t>Every team member had VirtualBox development platform with common goals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dirty="0"/>
              <a:t>Everyone tried doing things differently in the initial phase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dirty="0"/>
              <a:t>Technical discussion sessions helped bring ideas together</a:t>
            </a:r>
          </a:p>
          <a:p>
            <a:pPr marL="369888" lvl="2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66BBD-B705-4F19-B701-9F83A09555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2802-CF4F-475D-BC96-F195B4168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B0116A-04E8-4C1D-8DB7-16EB9CFD12C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893B4-6DF7-499D-99DE-C8441C5F2F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AD0F94-1379-4DD1-B0D1-8D7C792DE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750" y="1196752"/>
            <a:ext cx="4027488" cy="33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Produce Phase Practices – Agile Process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marL="369888" lvl="2" indent="0">
              <a:buNone/>
            </a:pPr>
            <a:endParaRPr lang="en-I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5A567-8BA9-4072-97F6-F2599354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5998"/>
            <a:ext cx="9144000" cy="5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Produce Phase Practices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Meetings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Sprint Planning, Daily Stand-up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Weekly Status Review Meetings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Reviews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Expert Reviews for Interface Design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2-Eye review and development</a:t>
            </a:r>
          </a:p>
          <a:p>
            <a:pPr marL="738188" lvl="3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Testing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Unit Testing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System Testing</a:t>
            </a:r>
          </a:p>
          <a:p>
            <a:pPr marL="738188" lvl="3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Budget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Effort: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Overall 1000 Hours spent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About 30% of the time spent in Testing and fine tuning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About 30% of the time spent in the Prepare phase for Concept, Design and Architecture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About 25% time spent in Coding and Debugging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About 5% time spent in Rework due to Change Requests, Reviews and Bugs</a:t>
            </a:r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Cost: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charset="0"/>
              </a:rPr>
              <a:t>Close to 1000 Euros spent on hardware and consumables – approved by Customer</a:t>
            </a:r>
          </a:p>
          <a:p>
            <a:pPr marL="369888" lvl="2" indent="0">
              <a:buNone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16998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White;White;-2;-2;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White;White;-2;-2;-1"/>
</p:tagLst>
</file>

<file path=ppt/theme/theme1.xml><?xml version="1.0" encoding="utf-8"?>
<a:theme xmlns:a="http://schemas.openxmlformats.org/drawingml/2006/main" name="HDA_PF">
  <a:themeElements>
    <a:clrScheme name="HDA_PF 1">
      <a:dk1>
        <a:srgbClr val="000000"/>
      </a:dk1>
      <a:lt1>
        <a:srgbClr val="FFFFFF"/>
      </a:lt1>
      <a:dk2>
        <a:srgbClr val="000000"/>
      </a:dk2>
      <a:lt2>
        <a:srgbClr val="AFB4BE"/>
      </a:lt2>
      <a:accent1>
        <a:srgbClr val="003399"/>
      </a:accent1>
      <a:accent2>
        <a:srgbClr val="336699"/>
      </a:accent2>
      <a:accent3>
        <a:srgbClr val="FFFFFF"/>
      </a:accent3>
      <a:accent4>
        <a:srgbClr val="000000"/>
      </a:accent4>
      <a:accent5>
        <a:srgbClr val="AAADCA"/>
      </a:accent5>
      <a:accent6>
        <a:srgbClr val="2D5C8A"/>
      </a:accent6>
      <a:hlink>
        <a:srgbClr val="6999CC"/>
      </a:hlink>
      <a:folHlink>
        <a:srgbClr val="99CCFF"/>
      </a:folHlink>
    </a:clrScheme>
    <a:fontScheme name="HDA_P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DA_PF 1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003399"/>
        </a:accent1>
        <a:accent2>
          <a:srgbClr val="336699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2D5C8A"/>
        </a:accent6>
        <a:hlink>
          <a:srgbClr val="6999CC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2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333333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5C5C5C"/>
        </a:accent6>
        <a:hlink>
          <a:srgbClr val="999999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3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6600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AAAA"/>
        </a:accent5>
        <a:accent6>
          <a:srgbClr val="8A0000"/>
        </a:accent6>
        <a:hlink>
          <a:srgbClr val="CC3300"/>
        </a:hlink>
        <a:folHlink>
          <a:srgbClr val="FF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4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9933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CAADAA"/>
        </a:accent5>
        <a:accent6>
          <a:srgbClr val="B95C00"/>
        </a:accent6>
        <a:hlink>
          <a:srgbClr val="FF9900"/>
        </a:hlink>
        <a:folHlink>
          <a:srgbClr val="FF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2116</Words>
  <Application>Microsoft Office PowerPoint</Application>
  <PresentationFormat>On-screen Show (4:3)</PresentationFormat>
  <Paragraphs>653</Paragraphs>
  <Slides>38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Arial,Sans-Serif</vt:lpstr>
      <vt:lpstr>Courier New</vt:lpstr>
      <vt:lpstr>Noto Sans Symbols</vt:lpstr>
      <vt:lpstr>Wingdings</vt:lpstr>
      <vt:lpstr>Wingdings,Sans-Serif</vt:lpstr>
      <vt:lpstr>HDA_PF</vt:lpstr>
      <vt:lpstr>Camera Nano: Pedestrian Detection  Team Project Demo </vt:lpstr>
      <vt:lpstr>Agenda</vt:lpstr>
      <vt:lpstr>Project Goals</vt:lpstr>
      <vt:lpstr>Prepare Phase Accomplishments</vt:lpstr>
      <vt:lpstr>Prepare Phase Accomplishments</vt:lpstr>
      <vt:lpstr>Produce Phase Practices – Skinny Sheep Model with Blue Sky Thinking</vt:lpstr>
      <vt:lpstr>Produce Phase Practices – Agile Process</vt:lpstr>
      <vt:lpstr>Produce Phase Practices</vt:lpstr>
      <vt:lpstr>Budget</vt:lpstr>
      <vt:lpstr>Component Interface Design Design Goals and Initial idea</vt:lpstr>
      <vt:lpstr>PowerPoint Presentation</vt:lpstr>
      <vt:lpstr>Component Description: LiDAR</vt:lpstr>
      <vt:lpstr>Component Description: LiDAR</vt:lpstr>
      <vt:lpstr>Component Description: Gateway</vt:lpstr>
      <vt:lpstr>Component Description: Gateway</vt:lpstr>
      <vt:lpstr>Component Description: CameraNano Application</vt:lpstr>
      <vt:lpstr>Component Description: CameraNano Application</vt:lpstr>
      <vt:lpstr>Component Description: CameraNano Application</vt:lpstr>
      <vt:lpstr>Component Description: CameraNano Application</vt:lpstr>
      <vt:lpstr>Component Description: CameraNano Application</vt:lpstr>
      <vt:lpstr>Component Description: CameraNano Application</vt:lpstr>
      <vt:lpstr>Component Description: CameraNano Algorithm</vt:lpstr>
      <vt:lpstr>Pedestrian detection</vt:lpstr>
      <vt:lpstr>Feature descriptor (HOG)</vt:lpstr>
      <vt:lpstr>Feature descriptor (HOG)</vt:lpstr>
      <vt:lpstr>Feature descriptor (HOG)</vt:lpstr>
      <vt:lpstr>Feature descriptor (HOG)</vt:lpstr>
      <vt:lpstr>Support Vector Machine (SVM)</vt:lpstr>
      <vt:lpstr>Non maximum suppression (NMS)</vt:lpstr>
      <vt:lpstr>Component Description: CameraNano Algorithm: Challenges</vt:lpstr>
      <vt:lpstr>Component Description: CameraNano Algorithm: Skinny sheep</vt:lpstr>
      <vt:lpstr>Component Description: CameraNano Algorithm: Skinny sheep</vt:lpstr>
      <vt:lpstr>Bibliography </vt:lpstr>
      <vt:lpstr>Future Scope of Work</vt:lpstr>
      <vt:lpstr>Future Scope of Work</vt:lpstr>
      <vt:lpstr>----ibilities Focus</vt:lpstr>
      <vt:lpstr>Lessons Learnt</vt:lpstr>
      <vt:lpstr>Thank you!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VDO</dc:title>
  <dc:subject>Microsoft PowerPoint</dc:subject>
  <dc:creator>HAID</dc:creator>
  <cp:lastModifiedBy>FIXED-TERM Ramachandraiah Bharath (CM-CI2/ETW1)</cp:lastModifiedBy>
  <cp:revision>350</cp:revision>
  <cp:lastPrinted>2005-10-17T08:52:43Z</cp:lastPrinted>
  <dcterms:created xsi:type="dcterms:W3CDTF">2006-10-05T11:11:27Z</dcterms:created>
  <dcterms:modified xsi:type="dcterms:W3CDTF">2020-02-20T14:14:01Z</dcterms:modified>
</cp:coreProperties>
</file>